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97_6AFFF2AC.xml" ContentType="application/vnd.ms-powerpoint.comments+xml"/>
  <Override PartName="/ppt/comments/modernComment_1A4_96006269.xml" ContentType="application/vnd.ms-powerpoint.comments+xml"/>
  <Override PartName="/ppt/notesSlides/notesSlide1.xml" ContentType="application/vnd.openxmlformats-officedocument.presentationml.notesSlide+xml"/>
  <Override PartName="/ppt/comments/modernComment_188_31C6CB4B.xml" ContentType="application/vnd.ms-powerpoint.comments+xml"/>
  <Override PartName="/ppt/comments/modernComment_18D_D54A78B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20" r:id="rId1"/>
  </p:sldMasterIdLst>
  <p:notesMasterIdLst>
    <p:notesMasterId r:id="rId36"/>
  </p:notesMasterIdLst>
  <p:handoutMasterIdLst>
    <p:handoutMasterId r:id="rId37"/>
  </p:handoutMasterIdLst>
  <p:sldIdLst>
    <p:sldId id="398" r:id="rId2"/>
    <p:sldId id="354" r:id="rId3"/>
    <p:sldId id="414" r:id="rId4"/>
    <p:sldId id="323" r:id="rId5"/>
    <p:sldId id="368" r:id="rId6"/>
    <p:sldId id="415" r:id="rId7"/>
    <p:sldId id="400" r:id="rId8"/>
    <p:sldId id="407" r:id="rId9"/>
    <p:sldId id="420" r:id="rId10"/>
    <p:sldId id="416" r:id="rId11"/>
    <p:sldId id="343" r:id="rId12"/>
    <p:sldId id="410" r:id="rId13"/>
    <p:sldId id="411" r:id="rId14"/>
    <p:sldId id="412" r:id="rId15"/>
    <p:sldId id="413" r:id="rId16"/>
    <p:sldId id="322" r:id="rId17"/>
    <p:sldId id="418" r:id="rId18"/>
    <p:sldId id="423" r:id="rId19"/>
    <p:sldId id="392" r:id="rId20"/>
    <p:sldId id="397" r:id="rId21"/>
    <p:sldId id="383" r:id="rId22"/>
    <p:sldId id="421" r:id="rId23"/>
    <p:sldId id="326" r:id="rId24"/>
    <p:sldId id="327" r:id="rId25"/>
    <p:sldId id="328" r:id="rId26"/>
    <p:sldId id="329" r:id="rId27"/>
    <p:sldId id="330" r:id="rId28"/>
    <p:sldId id="331" r:id="rId29"/>
    <p:sldId id="422" r:id="rId30"/>
    <p:sldId id="318" r:id="rId31"/>
    <p:sldId id="319" r:id="rId32"/>
    <p:sldId id="320" r:id="rId33"/>
    <p:sldId id="321" r:id="rId34"/>
    <p:sldId id="40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F40B37-484F-9E14-5876-8ADA9ACBEADB}" name="Brigitte Castañeda Rodriguez" initials="" userId="S::k.castaneda@uniandes.edu.co::5c201908-82f6-498c-9281-7eaa96fb17b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ebastian Joseph Sanchez Oyola" initials="SJSO" lastIdx="1" clrIdx="0">
    <p:extLst>
      <p:ext uri="{19B8F6BF-5375-455C-9EA6-DF929625EA0E}">
        <p15:presenceInfo xmlns:p15="http://schemas.microsoft.com/office/powerpoint/2012/main" userId="Sebastian Joseph Sanchez Oyo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a:srgbClr val="0070C0"/>
    <a:srgbClr val="B8E6CB"/>
    <a:srgbClr val="002F90"/>
    <a:srgbClr val="366658"/>
    <a:srgbClr val="AB8706"/>
    <a:srgbClr val="EEF3E9"/>
    <a:srgbClr val="DBE5D0"/>
    <a:srgbClr val="002060"/>
    <a:srgbClr val="D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790E32-9D1D-7646-B1B2-4A78D4473321}" v="6" dt="2026-01-20T14:40:26.66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8"/>
    <p:restoredTop sz="94720"/>
  </p:normalViewPr>
  <p:slideViewPr>
    <p:cSldViewPr snapToGrid="0">
      <p:cViewPr varScale="1">
        <p:scale>
          <a:sx n="193" d="100"/>
          <a:sy n="193" d="100"/>
        </p:scale>
        <p:origin x="22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gitte Castañeda Rodriguez" userId="5c201908-82f6-498c-9281-7eaa96fb17b4" providerId="ADAL" clId="{F8790E32-9D1D-7646-B1B2-4A78D4473321}"/>
    <pc:docChg chg="custSel modSld">
      <pc:chgData name="Brigitte Castañeda Rodriguez" userId="5c201908-82f6-498c-9281-7eaa96fb17b4" providerId="ADAL" clId="{F8790E32-9D1D-7646-B1B2-4A78D4473321}" dt="2026-01-20T14:40:23.067" v="134" actId="313"/>
      <pc:docMkLst>
        <pc:docMk/>
      </pc:docMkLst>
      <pc:sldChg chg="delSp modSp mod">
        <pc:chgData name="Brigitte Castañeda Rodriguez" userId="5c201908-82f6-498c-9281-7eaa96fb17b4" providerId="ADAL" clId="{F8790E32-9D1D-7646-B1B2-4A78D4473321}" dt="2026-01-20T14:40:23.067" v="134" actId="313"/>
        <pc:sldMkLst>
          <pc:docMk/>
          <pc:sldMk cId="2516607593" sldId="420"/>
        </pc:sldMkLst>
        <pc:spChg chg="mod">
          <ac:chgData name="Brigitte Castañeda Rodriguez" userId="5c201908-82f6-498c-9281-7eaa96fb17b4" providerId="ADAL" clId="{F8790E32-9D1D-7646-B1B2-4A78D4473321}" dt="2026-01-20T14:40:18.941" v="133" actId="1035"/>
          <ac:spMkLst>
            <pc:docMk/>
            <pc:sldMk cId="2516607593" sldId="420"/>
            <ac:spMk id="4" creationId="{0CF814DA-D3CE-9BF3-73CB-674D2A390B0C}"/>
          </ac:spMkLst>
        </pc:spChg>
        <pc:spChg chg="mod">
          <ac:chgData name="Brigitte Castañeda Rodriguez" userId="5c201908-82f6-498c-9281-7eaa96fb17b4" providerId="ADAL" clId="{F8790E32-9D1D-7646-B1B2-4A78D4473321}" dt="2026-01-20T14:40:18.941" v="133" actId="1035"/>
          <ac:spMkLst>
            <pc:docMk/>
            <pc:sldMk cId="2516607593" sldId="420"/>
            <ac:spMk id="15" creationId="{A6D089AF-E471-EC78-39AC-38266065B0D0}"/>
          </ac:spMkLst>
        </pc:spChg>
        <pc:spChg chg="mod">
          <ac:chgData name="Brigitte Castañeda Rodriguez" userId="5c201908-82f6-498c-9281-7eaa96fb17b4" providerId="ADAL" clId="{F8790E32-9D1D-7646-B1B2-4A78D4473321}" dt="2026-01-20T14:40:23.067" v="134" actId="313"/>
          <ac:spMkLst>
            <pc:docMk/>
            <pc:sldMk cId="2516607593" sldId="420"/>
            <ac:spMk id="16" creationId="{BD67812E-BB3D-29EF-67CB-4716D9FB7531}"/>
          </ac:spMkLst>
        </pc:spChg>
        <pc:picChg chg="del">
          <ac:chgData name="Brigitte Castañeda Rodriguez" userId="5c201908-82f6-498c-9281-7eaa96fb17b4" providerId="ADAL" clId="{F8790E32-9D1D-7646-B1B2-4A78D4473321}" dt="2026-01-20T14:40:08.157" v="85" actId="478"/>
          <ac:picMkLst>
            <pc:docMk/>
            <pc:sldMk cId="2516607593" sldId="420"/>
            <ac:picMk id="3" creationId="{7FBF2308-B6AB-F596-AF3E-D9AEA6FD7824}"/>
          </ac:picMkLst>
        </pc:picChg>
        <pc:picChg chg="del">
          <ac:chgData name="Brigitte Castañeda Rodriguez" userId="5c201908-82f6-498c-9281-7eaa96fb17b4" providerId="ADAL" clId="{F8790E32-9D1D-7646-B1B2-4A78D4473321}" dt="2026-01-20T14:40:07.518" v="84" actId="478"/>
          <ac:picMkLst>
            <pc:docMk/>
            <pc:sldMk cId="2516607593" sldId="420"/>
            <ac:picMk id="8" creationId="{57361688-A347-9E00-0574-D65B4E0AFFCD}"/>
          </ac:picMkLst>
        </pc:picChg>
        <pc:picChg chg="del">
          <ac:chgData name="Brigitte Castañeda Rodriguez" userId="5c201908-82f6-498c-9281-7eaa96fb17b4" providerId="ADAL" clId="{F8790E32-9D1D-7646-B1B2-4A78D4473321}" dt="2026-01-20T14:40:06.533" v="83" actId="478"/>
          <ac:picMkLst>
            <pc:docMk/>
            <pc:sldMk cId="2516607593" sldId="420"/>
            <ac:picMk id="1028" creationId="{0B3D5045-64A1-1654-CA35-E48CC34376D1}"/>
          </ac:picMkLst>
        </pc:picChg>
      </pc:sldChg>
    </pc:docChg>
  </pc:docChgLst>
</pc:chgInfo>
</file>

<file path=ppt/comments/modernComment_188_31C6CB4B.xml><?xml version="1.0" encoding="utf-8"?>
<p188:cmLst xmlns:a="http://schemas.openxmlformats.org/drawingml/2006/main" xmlns:r="http://schemas.openxmlformats.org/officeDocument/2006/relationships" xmlns:p188="http://schemas.microsoft.com/office/powerpoint/2018/8/main">
  <p188:cm id="{3286FA94-B937-9148-8D0F-DF8F69A9FBBA}" authorId="{BEF40B37-484F-9E14-5876-8ADA9ACBEADB}" created="2026-01-17T21:36:11.376">
    <ac:deMkLst xmlns:ac="http://schemas.microsoft.com/office/drawing/2013/main/command">
      <pc:docMk xmlns:pc="http://schemas.microsoft.com/office/powerpoint/2013/main/command"/>
      <pc:sldMk xmlns:pc="http://schemas.microsoft.com/office/powerpoint/2013/main/command" cId="835111755" sldId="392"/>
      <ac:graphicFrameMk id="4" creationId="{5794370D-317B-9ADD-C184-6C9E919905A2}"/>
    </ac:deMkLst>
    <p188:txBody>
      <a:bodyPr/>
      <a:lstStyle/>
      <a:p>
        <a:r>
          <a:rPr lang="es-ES_tradnl"/>
          <a:t>favor actualizar
</a:t>
        </a:r>
      </a:p>
    </p188:txBody>
  </p188:cm>
</p188:cmLst>
</file>

<file path=ppt/comments/modernComment_18D_D54A78B7.xml><?xml version="1.0" encoding="utf-8"?>
<p188:cmLst xmlns:a="http://schemas.openxmlformats.org/drawingml/2006/main" xmlns:r="http://schemas.openxmlformats.org/officeDocument/2006/relationships" xmlns:p188="http://schemas.microsoft.com/office/powerpoint/2018/8/main">
  <p188:cm id="{C0205726-ACBE-0C45-99C8-9D4A7BAF6B1A}" authorId="{BEF40B37-484F-9E14-5876-8ADA9ACBEADB}" created="2026-01-17T21:36:42.520">
    <ac:deMkLst xmlns:ac="http://schemas.microsoft.com/office/drawing/2013/main/command">
      <pc:docMk xmlns:pc="http://schemas.microsoft.com/office/powerpoint/2013/main/command"/>
      <pc:sldMk xmlns:pc="http://schemas.microsoft.com/office/powerpoint/2013/main/command" cId="3578427575" sldId="397"/>
      <ac:graphicFrameMk id="9" creationId="{08DED8AE-04C2-40FC-B5B4-D7849E498511}"/>
    </ac:deMkLst>
    <p188:txBody>
      <a:bodyPr/>
      <a:lstStyle/>
      <a:p>
        <a:r>
          <a:rPr lang="es-ES_tradnl"/>
          <a:t>favor actualizar
</a:t>
        </a:r>
      </a:p>
    </p188:txBody>
  </p188:cm>
</p188:cmLst>
</file>

<file path=ppt/comments/modernComment_197_6AFFF2AC.xml><?xml version="1.0" encoding="utf-8"?>
<p188:cmLst xmlns:a="http://schemas.openxmlformats.org/drawingml/2006/main" xmlns:r="http://schemas.openxmlformats.org/officeDocument/2006/relationships" xmlns:p188="http://schemas.microsoft.com/office/powerpoint/2018/8/main">
  <p188:cm id="{75615002-F742-EA4A-B167-689B1DD6F8F0}" authorId="{BEF40B37-484F-9E14-5876-8ADA9ACBEADB}" created="2026-01-17T20:32:44.084">
    <pc:sldMkLst xmlns:pc="http://schemas.microsoft.com/office/powerpoint/2013/main/command">
      <pc:docMk/>
      <pc:sldMk cId="1795158700" sldId="407"/>
    </pc:sldMkLst>
    <p188:txBody>
      <a:bodyPr/>
      <a:lstStyle/>
      <a:p>
        <a:r>
          <a:rPr lang="es-ES_tradnl"/>
          <a:t>favor editar
</a:t>
        </a:r>
      </a:p>
    </p188:txBody>
  </p188:cm>
</p188:cmLst>
</file>

<file path=ppt/comments/modernComment_1A4_96006269.xml><?xml version="1.0" encoding="utf-8"?>
<p188:cmLst xmlns:a="http://schemas.openxmlformats.org/drawingml/2006/main" xmlns:r="http://schemas.openxmlformats.org/officeDocument/2006/relationships" xmlns:p188="http://schemas.microsoft.com/office/powerpoint/2018/8/main">
  <p188:cm id="{2A90D3E9-89FD-6D48-A872-3C6D7EFCAF76}" authorId="{BEF40B37-484F-9E14-5876-8ADA9ACBEADB}" created="2026-01-17T20:32:51.819">
    <pc:sldMkLst xmlns:pc="http://schemas.microsoft.com/office/powerpoint/2013/main/command">
      <pc:docMk/>
      <pc:sldMk cId="2516607593" sldId="420"/>
    </pc:sldMkLst>
    <p188:txBody>
      <a:bodyPr/>
      <a:lstStyle/>
      <a:p>
        <a:r>
          <a:rPr lang="es-ES_tradnl"/>
          <a:t>favor editar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7909239-6EB4-4F64-9166-01BA8CB152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CO"/>
              <a:t>Profesor Sebastián Joseph Sánchez Oyola</a:t>
            </a:r>
          </a:p>
        </p:txBody>
      </p:sp>
      <p:sp>
        <p:nvSpPr>
          <p:cNvPr id="3" name="Marcador de fecha 2">
            <a:extLst>
              <a:ext uri="{FF2B5EF4-FFF2-40B4-BE49-F238E27FC236}">
                <a16:creationId xmlns:a16="http://schemas.microsoft.com/office/drawing/2014/main" id="{C0D4A5E1-CC2B-4E68-93DE-1741C2D8FC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EBC9B1-33DC-462F-829C-1E37E99682B9}" type="datetimeFigureOut">
              <a:rPr lang="es-CO" smtClean="0"/>
              <a:t>20/01/26</a:t>
            </a:fld>
            <a:endParaRPr lang="es-CO"/>
          </a:p>
        </p:txBody>
      </p:sp>
      <p:sp>
        <p:nvSpPr>
          <p:cNvPr id="4" name="Marcador de pie de página 3">
            <a:extLst>
              <a:ext uri="{FF2B5EF4-FFF2-40B4-BE49-F238E27FC236}">
                <a16:creationId xmlns:a16="http://schemas.microsoft.com/office/drawing/2014/main" id="{36E42B93-8418-4C73-AFC5-AD8733D561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2BF5AB0F-F981-4352-8DA3-CAD02A4EF5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9216A6-D02D-421D-81B5-58C62FCB13EF}" type="slidenum">
              <a:rPr lang="es-CO" smtClean="0"/>
              <a:t>‹#›</a:t>
            </a:fld>
            <a:endParaRPr lang="es-CO"/>
          </a:p>
        </p:txBody>
      </p:sp>
    </p:spTree>
    <p:extLst>
      <p:ext uri="{BB962C8B-B14F-4D97-AF65-F5344CB8AC3E}">
        <p14:creationId xmlns:p14="http://schemas.microsoft.com/office/powerpoint/2010/main" val="30942476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s-CO"/>
              <a:t>Profesor Sebastián Joseph Sánchez Oyola</a:t>
            </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ED2E0-4743-4E03-93B8-12386FF60236}" type="datetimeFigureOut">
              <a:rPr lang="es-CO" smtClean="0"/>
              <a:t>20/01/26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B8670-524E-4520-AA44-FE672760293D}" type="slidenum">
              <a:rPr lang="es-CO" smtClean="0"/>
              <a:t>‹#›</a:t>
            </a:fld>
            <a:endParaRPr lang="es-CO"/>
          </a:p>
        </p:txBody>
      </p:sp>
    </p:spTree>
    <p:extLst>
      <p:ext uri="{BB962C8B-B14F-4D97-AF65-F5344CB8AC3E}">
        <p14:creationId xmlns:p14="http://schemas.microsoft.com/office/powerpoint/2010/main" val="304425867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EL ACTIVO (El Bono)</a:t>
            </a:r>
            <a:endParaRPr lang="en-US" dirty="0"/>
          </a:p>
          <a:p>
            <a:pPr>
              <a:buFont typeface="Arial" panose="020B0604020202020204" pitchFamily="34" charset="0"/>
              <a:buChar char="•"/>
            </a:pPr>
            <a:r>
              <a:rPr lang="en-US" dirty="0"/>
              <a:t>Cada participación de calidad otorga un </a:t>
            </a:r>
            <a:r>
              <a:rPr lang="en-US" b="1" dirty="0"/>
              <a:t>"Activo de Inversión"</a:t>
            </a:r>
            <a:r>
              <a:rPr lang="en-US" dirty="0"/>
              <a:t>.</a:t>
            </a:r>
          </a:p>
          <a:p>
            <a:pPr>
              <a:buFont typeface="Arial" panose="020B0604020202020204" pitchFamily="34" charset="0"/>
              <a:buChar char="•"/>
            </a:pPr>
            <a:r>
              <a:rPr lang="en-US" b="1" dirty="0"/>
              <a:t>Valor Nominal Base:</a:t>
            </a:r>
            <a:r>
              <a:rPr lang="en-US" dirty="0"/>
              <a:t> 0.20 (sobre la nota de actividades magistrales).</a:t>
            </a:r>
          </a:p>
          <a:p>
            <a:pPr>
              <a:buFont typeface="Arial" panose="020B0604020202020204" pitchFamily="34" charset="0"/>
              <a:buChar char="•"/>
            </a:pPr>
            <a:r>
              <a:rPr lang="en-US" i="1" dirty="0"/>
              <a:t>Ojo:</a:t>
            </a:r>
            <a:r>
              <a:rPr lang="en-US" dirty="0"/>
              <a:t> Solo cuentan participaciones que agreguen valor (criterio ingenieril), no preguntas logísticas.</a:t>
            </a:r>
          </a:p>
          <a:p>
            <a:endParaRPr lang="es-ES_tradnl" dirty="0"/>
          </a:p>
        </p:txBody>
      </p:sp>
    </p:spTree>
    <p:extLst>
      <p:ext uri="{BB962C8B-B14F-4D97-AF65-F5344CB8AC3E}">
        <p14:creationId xmlns:p14="http://schemas.microsoft.com/office/powerpoint/2010/main" val="1309735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O"/>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MX"/>
              <a:t>Haz clic para modificar el estilo de título del patrón</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MX"/>
              <a:t>Haz clic para editar el estilo de subtítulo del patrón</a:t>
            </a:r>
            <a:endParaRPr lang="en-US"/>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AFD365D-553E-437E-906F-693C2E6CE28D}" type="datetime1">
              <a:rPr lang="en-US" smtClean="0"/>
              <a:t>1/20/26</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794028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MX"/>
              <a:t>Haz clic para modificar el estilo de título del patrón</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5326DF8C-FC0D-41BB-BB53-20BBB44E4230}" type="datetime1">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47664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MX"/>
              <a:t>Haz clic para modificar el estilo de título del patrón</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119C4A7-5D51-4E42-9C0C-1785329211C5}" type="datetime1">
              <a:rPr lang="en-US" smtClean="0"/>
              <a:t>1/20/26</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706536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O"/>
          </a:p>
        </p:txBody>
      </p:sp>
      <p:sp>
        <p:nvSpPr>
          <p:cNvPr id="2" name="Title 1"/>
          <p:cNvSpPr>
            <a:spLocks noGrp="1"/>
          </p:cNvSpPr>
          <p:nvPr>
            <p:ph type="title"/>
          </p:nvPr>
        </p:nvSpPr>
        <p:spPr>
          <a:xfrm>
            <a:off x="581192" y="702156"/>
            <a:ext cx="11029616" cy="1013800"/>
          </a:xfrm>
        </p:spPr>
        <p:txBody>
          <a:bodyPr/>
          <a:lstStyle/>
          <a:p>
            <a:r>
              <a:rPr lang="es-MX"/>
              <a:t>Haz clic para modificar el estilo de título del patrón</a:t>
            </a:r>
            <a:endParaRPr lang="en-US"/>
          </a:p>
        </p:txBody>
      </p:sp>
      <p:sp>
        <p:nvSpPr>
          <p:cNvPr id="3" name="Content Placeholder 2"/>
          <p:cNvSpPr>
            <a:spLocks noGrp="1"/>
          </p:cNvSpPr>
          <p:nvPr>
            <p:ph idx="1"/>
          </p:nvPr>
        </p:nvSpPr>
        <p:spPr>
          <a:xfrm>
            <a:off x="581192" y="2180496"/>
            <a:ext cx="11029615" cy="367830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10"/>
          </p:nvPr>
        </p:nvSpPr>
        <p:spPr/>
        <p:txBody>
          <a:bodyPr/>
          <a:lstStyle/>
          <a:p>
            <a:fld id="{A523018D-1CC0-468E-BE3B-579A148A0691}" type="datetime1">
              <a:rPr lang="en-US" smtClean="0"/>
              <a:t>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606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MX"/>
              <a:t>Haz clic para modificar el estilo de título del patrón</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E7F702F-46BE-40AA-9A05-7C69E0403EE7}" type="datetime1">
              <a:rPr lang="en-US" smtClean="0"/>
              <a:t>1/20/26</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15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MX"/>
              <a:t>Haz clic para modificar el estilo de título del patrón</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5" name="Date Placeholder 4"/>
          <p:cNvSpPr>
            <a:spLocks noGrp="1"/>
          </p:cNvSpPr>
          <p:nvPr>
            <p:ph type="dt" sz="half" idx="10"/>
          </p:nvPr>
        </p:nvSpPr>
        <p:spPr/>
        <p:txBody>
          <a:bodyPr/>
          <a:lstStyle/>
          <a:p>
            <a:fld id="{C51F0D08-E4F7-43DB-810A-34BADF6468F7}" type="datetime1">
              <a:rPr lang="en-US" smtClean="0"/>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96460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MX"/>
              <a:t>Haz clic para modificar el estilo de título del patrón</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7" name="Date Placeholder 6"/>
          <p:cNvSpPr>
            <a:spLocks noGrp="1"/>
          </p:cNvSpPr>
          <p:nvPr>
            <p:ph type="dt" sz="half" idx="10"/>
          </p:nvPr>
        </p:nvSpPr>
        <p:spPr/>
        <p:txBody>
          <a:bodyPr/>
          <a:lstStyle/>
          <a:p>
            <a:fld id="{ADFE1DAC-EC09-4DEA-BBB4-788DDBA09515}" type="datetime1">
              <a:rPr lang="en-US" smtClean="0"/>
              <a:t>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9422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O"/>
          </a:p>
        </p:txBody>
      </p:sp>
      <p:sp>
        <p:nvSpPr>
          <p:cNvPr id="8" name="Title 1"/>
          <p:cNvSpPr>
            <a:spLocks noGrp="1"/>
          </p:cNvSpPr>
          <p:nvPr>
            <p:ph type="title"/>
          </p:nvPr>
        </p:nvSpPr>
        <p:spPr>
          <a:xfrm>
            <a:off x="575894" y="729658"/>
            <a:ext cx="11029616" cy="988332"/>
          </a:xfrm>
        </p:spPr>
        <p:txBody>
          <a:bodyPr/>
          <a:lstStyle/>
          <a:p>
            <a:r>
              <a:rPr lang="es-MX"/>
              <a:t>Haz clic para modificar el estilo de título del patrón</a:t>
            </a:r>
            <a:endParaRPr lang="en-US"/>
          </a:p>
        </p:txBody>
      </p:sp>
      <p:sp>
        <p:nvSpPr>
          <p:cNvPr id="3" name="Date Placeholder 2"/>
          <p:cNvSpPr>
            <a:spLocks noGrp="1"/>
          </p:cNvSpPr>
          <p:nvPr>
            <p:ph type="dt" sz="half" idx="10"/>
          </p:nvPr>
        </p:nvSpPr>
        <p:spPr/>
        <p:txBody>
          <a:bodyPr/>
          <a:lstStyle/>
          <a:p>
            <a:fld id="{A9BFF582-E74C-4A8A-87B2-214B0CF47F99}" type="datetime1">
              <a:rPr lang="en-US" smtClean="0"/>
              <a:t>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85209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FC8AEA-E303-4B9D-B167-0A45CB59E0C2}" type="datetime1">
              <a:rPr lang="en-US" smtClean="0"/>
              <a:t>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7055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MX"/>
              <a:t>Haz clic para modificar el estilo de título del patrón</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EBE2AAB-C9FD-4A72-8C62-A7C81FA189B4}" type="datetime1">
              <a:rPr lang="en-US" smtClean="0"/>
              <a:t>1/20/26</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86262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MX"/>
              <a:t>Haz clic para modificar el estilo de título del patrón</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F4D9D4CC-5FC5-4711-9ACC-A7971700D612}" type="datetime1">
              <a:rPr lang="en-US" smtClean="0"/>
              <a:t>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5920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MX"/>
              <a:t>Haz clic para modificar el estilo de título del patrón</a:t>
            </a:r>
            <a:endParaRPr lang="en-US"/>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D8027E5A-4482-46C4-A2DC-45BEF00C1E0A}" type="datetime1">
              <a:rPr lang="en-US" smtClean="0"/>
              <a:t>1/20/26</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O"/>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O"/>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CO"/>
          </a:p>
        </p:txBody>
      </p:sp>
    </p:spTree>
    <p:extLst>
      <p:ext uri="{BB962C8B-B14F-4D97-AF65-F5344CB8AC3E}">
        <p14:creationId xmlns:p14="http://schemas.microsoft.com/office/powerpoint/2010/main" val="339872126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88_31C6CB4B.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8D_D54A78B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k.castaneda@uniandes.edu.co" TargetMode="Externa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97_6AFFF2AC.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A4_96006269.xml"/><Relationship Id="rId1" Type="http://schemas.openxmlformats.org/officeDocument/2006/relationships/slideLayout" Target="../slideLayouts/slideLayout2.xml"/><Relationship Id="rId5" Type="http://schemas.openxmlformats.org/officeDocument/2006/relationships/hyperlink" Target="mailto:ac.lopez2@uniandes.edu.co" TargetMode="External"/><Relationship Id="rId4" Type="http://schemas.openxmlformats.org/officeDocument/2006/relationships/hyperlink" Target="mailto:s.pedrozag@uniandes.edu.c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470868" y="1814732"/>
            <a:ext cx="10359896" cy="826833"/>
          </a:xfrm>
        </p:spPr>
        <p:txBody>
          <a:bodyPr>
            <a:noAutofit/>
          </a:bodyPr>
          <a:lstStyle/>
          <a:p>
            <a:r>
              <a:rPr lang="es-CO" sz="4000" dirty="0">
                <a:latin typeface="Century Gothic" panose="020B0502020202020204" pitchFamily="34" charset="0"/>
              </a:rPr>
              <a:t>BIENVENIDA E INTRODUCCIÓN AL CURSO</a:t>
            </a:r>
          </a:p>
        </p:txBody>
      </p:sp>
      <p:sp>
        <p:nvSpPr>
          <p:cNvPr id="8" name="Rectángulo 7">
            <a:extLst>
              <a:ext uri="{FF2B5EF4-FFF2-40B4-BE49-F238E27FC236}">
                <a16:creationId xmlns:a16="http://schemas.microsoft.com/office/drawing/2014/main" id="{47094242-8D7F-4883-8E64-A43E1E37E5FF}"/>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1026" name="Picture 2" descr="Clientes y aliados | Centro de Evaluación | Uniandes">
            <a:extLst>
              <a:ext uri="{FF2B5EF4-FFF2-40B4-BE49-F238E27FC236}">
                <a16:creationId xmlns:a16="http://schemas.microsoft.com/office/drawing/2014/main" id="{D2A00364-D957-B6CC-C8C3-335B3CE9E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pic>
        <p:nvPicPr>
          <p:cNvPr id="12" name="Gráfico 11" descr="Open book contorno">
            <a:extLst>
              <a:ext uri="{FF2B5EF4-FFF2-40B4-BE49-F238E27FC236}">
                <a16:creationId xmlns:a16="http://schemas.microsoft.com/office/drawing/2014/main" id="{52403B49-6EB3-5618-7D88-A91409E36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4957" y="3342889"/>
            <a:ext cx="2695807" cy="2695807"/>
          </a:xfrm>
          <a:prstGeom prst="rect">
            <a:avLst/>
          </a:prstGeom>
        </p:spPr>
      </p:pic>
      <p:sp>
        <p:nvSpPr>
          <p:cNvPr id="3" name="CuadroTexto 2">
            <a:extLst>
              <a:ext uri="{FF2B5EF4-FFF2-40B4-BE49-F238E27FC236}">
                <a16:creationId xmlns:a16="http://schemas.microsoft.com/office/drawing/2014/main" id="{6CD8E84B-972D-FF12-DD5B-32E9A0CB5D54}"/>
              </a:ext>
            </a:extLst>
          </p:cNvPr>
          <p:cNvSpPr txBox="1"/>
          <p:nvPr/>
        </p:nvSpPr>
        <p:spPr>
          <a:xfrm>
            <a:off x="1045027" y="3342889"/>
            <a:ext cx="6349598" cy="2492990"/>
          </a:xfrm>
          <a:prstGeom prst="rect">
            <a:avLst/>
          </a:prstGeom>
          <a:noFill/>
        </p:spPr>
        <p:txBody>
          <a:bodyPr wrap="square" lIns="91440" tIns="45720" rIns="91440" bIns="45720" rtlCol="0" anchor="t">
            <a:spAutoFit/>
          </a:bodyPr>
          <a:lstStyle/>
          <a:p>
            <a:r>
              <a:rPr lang="es-CO" sz="1600" b="1" u="sng" dirty="0">
                <a:solidFill>
                  <a:schemeClr val="bg1"/>
                </a:solidFill>
                <a:latin typeface="Century Gothic"/>
              </a:rPr>
              <a:t>													</a:t>
            </a:r>
            <a:endParaRPr lang="es-CO" sz="2000" b="1" u="sng" dirty="0">
              <a:solidFill>
                <a:schemeClr val="bg1"/>
              </a:solidFill>
              <a:latin typeface="Century Gothic"/>
            </a:endParaRPr>
          </a:p>
          <a:p>
            <a:endParaRPr lang="es-CO" sz="1000" b="1" dirty="0">
              <a:solidFill>
                <a:schemeClr val="bg1"/>
              </a:solidFill>
              <a:latin typeface="Century Gothic" panose="020B0502020202020204" pitchFamily="34" charset="0"/>
            </a:endParaRPr>
          </a:p>
          <a:p>
            <a:r>
              <a:rPr lang="es-CO" sz="2000" b="1" dirty="0">
                <a:solidFill>
                  <a:schemeClr val="bg1"/>
                </a:solidFill>
                <a:latin typeface="Century Gothic"/>
              </a:rPr>
              <a:t>DEPARTAMENTO DE INGENIERÍA INDUSTRIAL</a:t>
            </a:r>
          </a:p>
          <a:p>
            <a:r>
              <a:rPr lang="es-CO" sz="2000" b="1" dirty="0">
                <a:solidFill>
                  <a:schemeClr val="bg1"/>
                </a:solidFill>
                <a:latin typeface="Century Gothic"/>
              </a:rPr>
              <a:t>FACULTAD DE INGENIERÍA</a:t>
            </a:r>
          </a:p>
          <a:p>
            <a:r>
              <a:rPr lang="es-CO" sz="1000" b="1" u="sng" dirty="0">
                <a:solidFill>
                  <a:schemeClr val="bg1"/>
                </a:solidFill>
                <a:latin typeface="Century Gothic"/>
              </a:rPr>
              <a:t>													</a:t>
            </a:r>
          </a:p>
          <a:p>
            <a:endParaRPr lang="es-CO" sz="2000" b="1" dirty="0">
              <a:solidFill>
                <a:schemeClr val="bg1"/>
              </a:solidFill>
              <a:latin typeface="Century Gothic" panose="020B0502020202020204" pitchFamily="34" charset="0"/>
            </a:endParaRPr>
          </a:p>
          <a:p>
            <a:r>
              <a:rPr lang="es-CO" sz="2000" b="1" dirty="0">
                <a:solidFill>
                  <a:schemeClr val="bg1"/>
                </a:solidFill>
                <a:latin typeface="Century Gothic"/>
              </a:rPr>
              <a:t>Curso       </a:t>
            </a:r>
            <a:r>
              <a:rPr lang="es-CO" sz="2000" dirty="0">
                <a:solidFill>
                  <a:schemeClr val="bg1"/>
                </a:solidFill>
                <a:latin typeface="Century Gothic"/>
              </a:rPr>
              <a:t>ANÁLISIS DE DECISIONES DE INVERSIÓN</a:t>
            </a:r>
          </a:p>
          <a:p>
            <a:r>
              <a:rPr lang="es-CO" sz="2000" b="1" dirty="0">
                <a:solidFill>
                  <a:schemeClr val="bg1"/>
                </a:solidFill>
                <a:latin typeface="Century Gothic"/>
              </a:rPr>
              <a:t>Correo     </a:t>
            </a:r>
            <a:r>
              <a:rPr lang="es-CO" sz="2000" dirty="0" err="1">
                <a:solidFill>
                  <a:schemeClr val="bg1"/>
                </a:solidFill>
                <a:latin typeface="Century Gothic"/>
              </a:rPr>
              <a:t>cursoanadec@uniandes.edu.co</a:t>
            </a:r>
            <a:endParaRPr lang="es-CO" sz="2000">
              <a:solidFill>
                <a:schemeClr val="bg1"/>
              </a:solidFill>
              <a:latin typeface="Century Gothic"/>
            </a:endParaRPr>
          </a:p>
          <a:p>
            <a:endParaRPr lang="es-CO" sz="2000" b="1">
              <a:solidFill>
                <a:schemeClr val="bg1"/>
              </a:solidFill>
              <a:latin typeface="Century Gothic" panose="020B0502020202020204" pitchFamily="34" charset="0"/>
            </a:endParaRPr>
          </a:p>
        </p:txBody>
      </p:sp>
      <p:sp>
        <p:nvSpPr>
          <p:cNvPr id="5" name="Rectángulo 4">
            <a:extLst>
              <a:ext uri="{FF2B5EF4-FFF2-40B4-BE49-F238E27FC236}">
                <a16:creationId xmlns:a16="http://schemas.microsoft.com/office/drawing/2014/main" id="{B485D8E5-F189-11FA-E907-5B6870F1FC0E}"/>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1142674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a:latin typeface="Century Gothic" panose="020B0502020202020204" pitchFamily="34" charset="0"/>
              </a:rPr>
              <a:t>AGENDA PROPUESTA</a:t>
            </a:r>
          </a:p>
        </p:txBody>
      </p:sp>
      <p:pic>
        <p:nvPicPr>
          <p:cNvPr id="6" name="Picture 6" descr="Resultado de imagen para RELOJ VECTOR">
            <a:extLst>
              <a:ext uri="{FF2B5EF4-FFF2-40B4-BE49-F238E27FC236}">
                <a16:creationId xmlns:a16="http://schemas.microsoft.com/office/drawing/2014/main" id="{0F651596-1125-43ED-8471-A57EDDF3518A}"/>
              </a:ext>
            </a:extLst>
          </p:cNvPr>
          <p:cNvPicPr>
            <a:picLocks noChangeAspect="1" noChangeArrowheads="1"/>
          </p:cNvPicPr>
          <p:nvPr/>
        </p:nvPicPr>
        <p:blipFill rotWithShape="1">
          <a:blip r:embed="rId2" cstate="print">
            <a:clrChange>
              <a:clrFrom>
                <a:srgbClr val="F6F6F6"/>
              </a:clrFrom>
              <a:clrTo>
                <a:srgbClr val="F6F6F6">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24517" t="6285" r="24815" b="6503"/>
          <a:stretch/>
        </p:blipFill>
        <p:spPr bwMode="auto">
          <a:xfrm>
            <a:off x="1256045" y="2772729"/>
            <a:ext cx="1236705" cy="124607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8F837980-0A38-47A1-8A30-C7AFF3A98D5A}"/>
              </a:ext>
            </a:extLst>
          </p:cNvPr>
          <p:cNvSpPr/>
          <p:nvPr/>
        </p:nvSpPr>
        <p:spPr>
          <a:xfrm>
            <a:off x="2806200" y="2772729"/>
            <a:ext cx="8540907" cy="3046988"/>
          </a:xfrm>
          <a:prstGeom prst="rect">
            <a:avLst/>
          </a:prstGeom>
        </p:spPr>
        <p:txBody>
          <a:bodyPr wrap="square" lIns="91440" tIns="45720" rIns="91440" bIns="45720" anchor="t">
            <a:spAutoFit/>
          </a:bodyPr>
          <a:lstStyle/>
          <a:p>
            <a:pPr marL="342900" indent="-342900">
              <a:buClr>
                <a:schemeClr val="accent3">
                  <a:lumMod val="75000"/>
                </a:schemeClr>
              </a:buClr>
              <a:buFont typeface="Gill Sans MT" panose="020B0502020104020203"/>
              <a:buAutoNum type="arabicPeriod"/>
            </a:pPr>
            <a:r>
              <a:rPr lang="es-CO" sz="1600">
                <a:solidFill>
                  <a:schemeClr val="bg2">
                    <a:lumMod val="90000"/>
                  </a:schemeClr>
                </a:solidFill>
                <a:latin typeface="Century Gothic"/>
                <a:cs typeface="Arial"/>
              </a:rPr>
              <a:t>Bienvenida al curso.</a:t>
            </a:r>
            <a:endParaRPr lang="es-ES" sz="1600">
              <a:solidFill>
                <a:schemeClr val="bg2">
                  <a:lumMod val="90000"/>
                </a:schemeClr>
              </a:solidFill>
              <a:latin typeface="Century Gothic"/>
              <a:cs typeface="Arial"/>
            </a:endParaRPr>
          </a:p>
          <a:p>
            <a:pPr marL="342900" indent="-342900">
              <a:buClr>
                <a:srgbClr val="2C7C9F"/>
              </a:buClr>
              <a:buFontTx/>
              <a:buAutoNum type="arabicPeriod"/>
            </a:pPr>
            <a:endParaRPr lang="es-CO" sz="1600">
              <a:solidFill>
                <a:schemeClr val="bg2">
                  <a:lumMod val="90000"/>
                </a:schemeClr>
              </a:solidFill>
              <a:latin typeface="Century Gothic"/>
              <a:cs typeface="Arial"/>
            </a:endParaRPr>
          </a:p>
          <a:p>
            <a:pPr marL="342900" indent="-342900">
              <a:buClr>
                <a:srgbClr val="48BE7A"/>
              </a:buClr>
              <a:buFontTx/>
              <a:buAutoNum type="arabicPeriod"/>
            </a:pPr>
            <a:r>
              <a:rPr lang="es-CO" sz="1600">
                <a:solidFill>
                  <a:schemeClr val="bg2">
                    <a:lumMod val="90000"/>
                  </a:schemeClr>
                </a:solidFill>
                <a:latin typeface="Century Gothic"/>
                <a:cs typeface="Arial"/>
              </a:rPr>
              <a:t>Presentación del equipo de la sección magistral.</a:t>
            </a:r>
            <a:endParaRPr lang="es-CO" sz="1600">
              <a:solidFill>
                <a:schemeClr val="bg2">
                  <a:lumMod val="90000"/>
                </a:schemeClr>
              </a:solidFill>
              <a:latin typeface="Century Gothic"/>
            </a:endParaRPr>
          </a:p>
          <a:p>
            <a:pPr marL="342900" indent="-342900">
              <a:buClr>
                <a:srgbClr val="48BE7A"/>
              </a:buClr>
              <a:buFontTx/>
              <a:buAutoNum type="arabicPeriod"/>
            </a:pPr>
            <a:endParaRPr lang="es-CO" sz="1600">
              <a:solidFill>
                <a:schemeClr val="accent1"/>
              </a:solidFill>
              <a:latin typeface="Century Gothic"/>
            </a:endParaRPr>
          </a:p>
          <a:p>
            <a:pPr marL="342900" indent="-342900">
              <a:buClr>
                <a:srgbClr val="48BE7A"/>
              </a:buClr>
              <a:buFontTx/>
              <a:buAutoNum type="arabicPeriod"/>
            </a:pPr>
            <a:r>
              <a:rPr lang="es-CO" sz="1600">
                <a:solidFill>
                  <a:schemeClr val="accent1"/>
                </a:solidFill>
                <a:latin typeface="Century Gothic"/>
                <a:cs typeface="Arial"/>
              </a:rPr>
              <a:t>Revisión del programa y reglas de juego del curso.</a:t>
            </a:r>
            <a:endParaRPr lang="es-CO" sz="1600">
              <a:solidFill>
                <a:schemeClr val="accent1"/>
              </a:solidFill>
              <a:latin typeface="Century Gothic"/>
            </a:endParaRPr>
          </a:p>
          <a:p>
            <a:pPr marL="342900" indent="-342900">
              <a:buClr>
                <a:srgbClr val="48BE7A"/>
              </a:buClr>
              <a:buFontTx/>
              <a:buAutoNum type="arabicPeriod"/>
            </a:pPr>
            <a:endParaRPr lang="es-CO" sz="1600">
              <a:solidFill>
                <a:schemeClr val="accent1"/>
              </a:solidFill>
              <a:latin typeface="Century Gothic"/>
              <a:cs typeface="Arial"/>
            </a:endParaRPr>
          </a:p>
          <a:p>
            <a:pPr marL="342900" indent="-342900">
              <a:buClr>
                <a:srgbClr val="48BE7A"/>
              </a:buClr>
              <a:buFontTx/>
              <a:buAutoNum type="arabicPeriod"/>
            </a:pPr>
            <a:r>
              <a:rPr lang="es-CO" sz="1600">
                <a:solidFill>
                  <a:schemeClr val="bg2">
                    <a:lumMod val="90000"/>
                  </a:schemeClr>
                </a:solidFill>
                <a:latin typeface="Century Gothic"/>
                <a:cs typeface="Arial"/>
              </a:rPr>
              <a:t>Introducción al curso.</a:t>
            </a:r>
            <a:endParaRPr lang="es-CO" sz="1600">
              <a:solidFill>
                <a:schemeClr val="bg2">
                  <a:lumMod val="90000"/>
                </a:schemeClr>
              </a:solidFill>
              <a:latin typeface="Century Gothic" panose="020B0502020202020204" pitchFamily="34" charset="0"/>
              <a:cs typeface="Arial"/>
            </a:endParaRPr>
          </a:p>
          <a:p>
            <a:pPr marL="342900" indent="-342900">
              <a:buClr>
                <a:srgbClr val="48BE7A"/>
              </a:buClr>
              <a:buAutoNum type="arabicPeriod"/>
            </a:pPr>
            <a:endParaRPr lang="es-CO" sz="1600">
              <a:solidFill>
                <a:schemeClr val="bg2">
                  <a:lumMod val="90000"/>
                </a:schemeClr>
              </a:solidFill>
              <a:latin typeface="Century Gothic" panose="020B0502020202020204" pitchFamily="34" charset="0"/>
              <a:cs typeface="Arial"/>
            </a:endParaRPr>
          </a:p>
          <a:p>
            <a:pPr marL="342900" indent="-342900">
              <a:buClr>
                <a:srgbClr val="48BE7A"/>
              </a:buClr>
              <a:buAutoNum type="arabicPeriod"/>
            </a:pPr>
            <a:r>
              <a:rPr lang="es-CO" sz="1600">
                <a:solidFill>
                  <a:schemeClr val="bg2">
                    <a:lumMod val="90000"/>
                  </a:schemeClr>
                </a:solidFill>
                <a:latin typeface="Century Gothic"/>
                <a:cs typeface="Arial"/>
              </a:rPr>
              <a:t>Definición de proyecto de inversión y sus respectivas etapas.</a:t>
            </a:r>
            <a:endParaRPr lang="es-CO" sz="1600">
              <a:solidFill>
                <a:schemeClr val="bg2">
                  <a:lumMod val="90000"/>
                </a:schemeClr>
              </a:solidFill>
              <a:latin typeface="Century Gothic" panose="020B0502020202020204" pitchFamily="34" charset="0"/>
              <a:cs typeface="Arial"/>
            </a:endParaRPr>
          </a:p>
          <a:p>
            <a:pPr marL="342900" indent="-342900">
              <a:buClr>
                <a:srgbClr val="48BE7A"/>
              </a:buClr>
              <a:buAutoNum type="arabicPeriod"/>
            </a:pPr>
            <a:endParaRPr lang="es-CO" sz="1600">
              <a:solidFill>
                <a:schemeClr val="accent1"/>
              </a:solidFill>
              <a:latin typeface="Century Gothic" panose="020B0502020202020204" pitchFamily="34" charset="0"/>
              <a:cs typeface="Arial"/>
            </a:endParaRPr>
          </a:p>
          <a:p>
            <a:pPr marL="342900" indent="-342900">
              <a:buClr>
                <a:srgbClr val="48BE7A"/>
              </a:buClr>
              <a:buAutoNum type="arabicPeriod"/>
            </a:pPr>
            <a:endParaRPr lang="es-CO" sz="1600">
              <a:solidFill>
                <a:schemeClr val="accent1"/>
              </a:solidFill>
              <a:latin typeface="Century Gothic" panose="020B0502020202020204" pitchFamily="34" charset="0"/>
              <a:cs typeface="Arial"/>
            </a:endParaRPr>
          </a:p>
          <a:p>
            <a:pPr>
              <a:buClr>
                <a:schemeClr val="accent3">
                  <a:lumMod val="75000"/>
                </a:schemeClr>
              </a:buClr>
            </a:pPr>
            <a:endParaRPr lang="es-CO" sz="1600">
              <a:solidFill>
                <a:schemeClr val="accent1"/>
              </a:solidFill>
              <a:latin typeface="Century Gothic" panose="020B0502020202020204" pitchFamily="34" charset="0"/>
            </a:endParaRPr>
          </a:p>
        </p:txBody>
      </p:sp>
      <p:sp>
        <p:nvSpPr>
          <p:cNvPr id="3" name="Rectángulo 2">
            <a:extLst>
              <a:ext uri="{FF2B5EF4-FFF2-40B4-BE49-F238E27FC236}">
                <a16:creationId xmlns:a16="http://schemas.microsoft.com/office/drawing/2014/main" id="{8E86F046-042E-5492-3FBC-4E0C89F4D940}"/>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8" name="Picture 2" descr="Clientes y aliados | Centro de Evaluación | Uniandes">
            <a:extLst>
              <a:ext uri="{FF2B5EF4-FFF2-40B4-BE49-F238E27FC236}">
                <a16:creationId xmlns:a16="http://schemas.microsoft.com/office/drawing/2014/main" id="{5A2F8A99-E4A5-BAC5-C9B9-FA7BF325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número de diapositiva 3">
            <a:extLst>
              <a:ext uri="{FF2B5EF4-FFF2-40B4-BE49-F238E27FC236}">
                <a16:creationId xmlns:a16="http://schemas.microsoft.com/office/drawing/2014/main" id="{0815CFCB-F183-4544-08E8-E1A91701B944}"/>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10</a:t>
            </a:fld>
            <a:endParaRPr lang="en-US" sz="2000" b="1">
              <a:latin typeface="Century Gothic" panose="020B0502020202020204" pitchFamily="34" charset="0"/>
            </a:endParaRPr>
          </a:p>
        </p:txBody>
      </p:sp>
      <p:sp>
        <p:nvSpPr>
          <p:cNvPr id="9" name="Rectángulo 8">
            <a:extLst>
              <a:ext uri="{FF2B5EF4-FFF2-40B4-BE49-F238E27FC236}">
                <a16:creationId xmlns:a16="http://schemas.microsoft.com/office/drawing/2014/main" id="{478E9A7C-A0A6-EABF-062C-690CFC2E9452}"/>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22755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000"/>
                                        <p:tgtEl>
                                          <p:spTgt spid="23"/>
                                        </p:tgtEl>
                                      </p:cBhvr>
                                    </p:animEffect>
                                    <p:anim calcmode="lin" valueType="num">
                                      <p:cBhvr>
                                        <p:cTn id="10" dur="1000" fill="hold"/>
                                        <p:tgtEl>
                                          <p:spTgt spid="23"/>
                                        </p:tgtEl>
                                        <p:attrNameLst>
                                          <p:attrName>ppt_x</p:attrName>
                                        </p:attrNameLst>
                                      </p:cBhvr>
                                      <p:tavLst>
                                        <p:tav tm="0">
                                          <p:val>
                                            <p:strVal val="#ppt_x"/>
                                          </p:val>
                                        </p:tav>
                                        <p:tav tm="100000">
                                          <p:val>
                                            <p:strVal val="#ppt_x"/>
                                          </p:val>
                                        </p:tav>
                                      </p:tavLst>
                                    </p:anim>
                                    <p:anim calcmode="lin" valueType="num">
                                      <p:cBhvr>
                                        <p:cTn id="1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ítulo 1">
            <a:extLst>
              <a:ext uri="{FF2B5EF4-FFF2-40B4-BE49-F238E27FC236}">
                <a16:creationId xmlns:a16="http://schemas.microsoft.com/office/drawing/2014/main" id="{F6872B4D-4F67-4084-8AD5-4BE242FBB3C7}"/>
              </a:ext>
            </a:extLst>
          </p:cNvPr>
          <p:cNvSpPr>
            <a:spLocks noGrp="1"/>
          </p:cNvSpPr>
          <p:nvPr>
            <p:ph type="title"/>
          </p:nvPr>
        </p:nvSpPr>
        <p:spPr>
          <a:xfrm>
            <a:off x="581192" y="702156"/>
            <a:ext cx="11029616" cy="1013800"/>
          </a:xfrm>
        </p:spPr>
        <p:txBody>
          <a:bodyPr>
            <a:normAutofit/>
          </a:bodyPr>
          <a:lstStyle/>
          <a:p>
            <a:r>
              <a:rPr lang="es-CO" sz="3200">
                <a:latin typeface="Century Gothic" panose="020B0502020202020204" pitchFamily="34" charset="0"/>
              </a:rPr>
              <a:t>EVALUACIÓN</a:t>
            </a:r>
          </a:p>
        </p:txBody>
      </p:sp>
      <p:graphicFrame>
        <p:nvGraphicFramePr>
          <p:cNvPr id="8" name="Tabla 7"/>
          <p:cNvGraphicFramePr>
            <a:graphicFrameLocks noGrp="1"/>
          </p:cNvGraphicFramePr>
          <p:nvPr>
            <p:extLst>
              <p:ext uri="{D42A27DB-BD31-4B8C-83A1-F6EECF244321}">
                <p14:modId xmlns:p14="http://schemas.microsoft.com/office/powerpoint/2010/main" val="1136296770"/>
              </p:ext>
            </p:extLst>
          </p:nvPr>
        </p:nvGraphicFramePr>
        <p:xfrm>
          <a:off x="3194281" y="2712203"/>
          <a:ext cx="5803437" cy="3167768"/>
        </p:xfrm>
        <a:graphic>
          <a:graphicData uri="http://schemas.openxmlformats.org/drawingml/2006/table">
            <a:tbl>
              <a:tblPr firstRow="1" firstCol="1" bandRow="1">
                <a:tableStyleId>{72833802-FEF1-4C79-8D5D-14CF1EAF98D9}</a:tableStyleId>
              </a:tblPr>
              <a:tblGrid>
                <a:gridCol w="3298242">
                  <a:extLst>
                    <a:ext uri="{9D8B030D-6E8A-4147-A177-3AD203B41FA5}">
                      <a16:colId xmlns:a16="http://schemas.microsoft.com/office/drawing/2014/main" val="395370261"/>
                    </a:ext>
                  </a:extLst>
                </a:gridCol>
                <a:gridCol w="2505195">
                  <a:extLst>
                    <a:ext uri="{9D8B030D-6E8A-4147-A177-3AD203B41FA5}">
                      <a16:colId xmlns:a16="http://schemas.microsoft.com/office/drawing/2014/main" val="3787657359"/>
                    </a:ext>
                  </a:extLst>
                </a:gridCol>
              </a:tblGrid>
              <a:tr h="557939">
                <a:tc>
                  <a:txBody>
                    <a:bodyPr/>
                    <a:lstStyle/>
                    <a:p>
                      <a:pPr algn="ctr">
                        <a:lnSpc>
                          <a:spcPct val="107000"/>
                        </a:lnSpc>
                        <a:spcAft>
                          <a:spcPts val="0"/>
                        </a:spcAft>
                      </a:pPr>
                      <a:r>
                        <a:rPr lang="es-CO" sz="2000">
                          <a:effectLst/>
                          <a:latin typeface="Century Gothic" panose="020B0502020202020204" pitchFamily="34" charset="0"/>
                        </a:rPr>
                        <a:t>Ítem</a:t>
                      </a:r>
                      <a:endParaRPr lang="es-CO"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effectLst/>
                          <a:latin typeface="Century Gothic" panose="020B0502020202020204" pitchFamily="34" charset="0"/>
                        </a:rPr>
                        <a:t>Porcentaje (%)</a:t>
                      </a:r>
                      <a:endParaRPr lang="es-CO"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305226414"/>
                  </a:ext>
                </a:extLst>
              </a:tr>
              <a:tr h="588936">
                <a:tc>
                  <a:txBody>
                    <a:bodyPr/>
                    <a:lstStyle/>
                    <a:p>
                      <a:pPr algn="ctr">
                        <a:lnSpc>
                          <a:spcPct val="107000"/>
                        </a:lnSpc>
                        <a:spcAft>
                          <a:spcPts val="0"/>
                        </a:spcAft>
                      </a:pPr>
                      <a:r>
                        <a:rPr lang="es-CO" sz="2000">
                          <a:solidFill>
                            <a:schemeClr val="accent1"/>
                          </a:solidFill>
                          <a:effectLst/>
                          <a:latin typeface="Century Gothic" panose="020B0502020202020204" pitchFamily="34" charset="0"/>
                        </a:rPr>
                        <a:t>Examen Parcial </a:t>
                      </a:r>
                      <a:r>
                        <a:rPr lang="es-CO" sz="2000" i="1">
                          <a:solidFill>
                            <a:schemeClr val="accent1"/>
                          </a:solidFill>
                          <a:effectLst/>
                          <a:latin typeface="Century Gothic" panose="020B0502020202020204" pitchFamily="34" charset="0"/>
                        </a:rPr>
                        <a:t>Midterm</a:t>
                      </a:r>
                      <a:endParaRPr lang="es-CO" sz="2000" i="1">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rPr>
                        <a:t>30%</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494034774"/>
                  </a:ext>
                </a:extLst>
              </a:tr>
              <a:tr h="673631">
                <a:tc>
                  <a:txBody>
                    <a:bodyPr/>
                    <a:lstStyle/>
                    <a:p>
                      <a:pPr algn="ctr">
                        <a:lnSpc>
                          <a:spcPct val="107000"/>
                        </a:lnSpc>
                        <a:spcAft>
                          <a:spcPts val="0"/>
                        </a:spcAft>
                      </a:pPr>
                      <a:r>
                        <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Examen Parcial Final</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30%</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763224080"/>
                  </a:ext>
                </a:extLst>
              </a:tr>
              <a:tr h="673631">
                <a:tc>
                  <a:txBody>
                    <a:bodyPr/>
                    <a:lstStyle/>
                    <a:p>
                      <a:pPr algn="ctr">
                        <a:lnSpc>
                          <a:spcPct val="107000"/>
                        </a:lnSpc>
                        <a:spcAft>
                          <a:spcPts val="0"/>
                        </a:spcAft>
                      </a:pPr>
                      <a:r>
                        <a:rPr lang="es-CO" sz="2000">
                          <a:solidFill>
                            <a:schemeClr val="accent1"/>
                          </a:solidFill>
                          <a:effectLst/>
                          <a:latin typeface="Century Gothic" panose="020B0502020202020204" pitchFamily="34" charset="0"/>
                        </a:rPr>
                        <a:t>Caso de Consultoría </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rPr>
                        <a:t>20%</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426958484"/>
                  </a:ext>
                </a:extLst>
              </a:tr>
              <a:tr h="673631">
                <a:tc>
                  <a:txBody>
                    <a:bodyPr/>
                    <a:lstStyle/>
                    <a:p>
                      <a:pPr algn="ctr">
                        <a:lnSpc>
                          <a:spcPct val="107000"/>
                        </a:lnSpc>
                        <a:spcAft>
                          <a:spcPts val="0"/>
                        </a:spcAft>
                      </a:pPr>
                      <a:r>
                        <a:rPr lang="es-CO" sz="2000">
                          <a:solidFill>
                            <a:schemeClr val="accent1"/>
                          </a:solidFill>
                          <a:effectLst/>
                          <a:latin typeface="Century Gothic" panose="020B0502020202020204" pitchFamily="34" charset="0"/>
                        </a:rPr>
                        <a:t>Actividades magistrales</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rPr>
                        <a:t>20%</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278647537"/>
                  </a:ext>
                </a:extLst>
              </a:tr>
            </a:tbl>
          </a:graphicData>
        </a:graphic>
      </p:graphicFrame>
      <p:sp>
        <p:nvSpPr>
          <p:cNvPr id="6" name="Rectángulo 5">
            <a:extLst>
              <a:ext uri="{FF2B5EF4-FFF2-40B4-BE49-F238E27FC236}">
                <a16:creationId xmlns:a16="http://schemas.microsoft.com/office/drawing/2014/main" id="{FACCE5D7-307F-03EB-BF54-99171E9F6281}"/>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10" name="Picture 2" descr="Clientes y aliados | Centro de Evaluación | Uniandes">
            <a:extLst>
              <a:ext uri="{FF2B5EF4-FFF2-40B4-BE49-F238E27FC236}">
                <a16:creationId xmlns:a16="http://schemas.microsoft.com/office/drawing/2014/main" id="{85B2D4DE-DA81-F67E-5C8C-3C665757F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3">
            <a:extLst>
              <a:ext uri="{FF2B5EF4-FFF2-40B4-BE49-F238E27FC236}">
                <a16:creationId xmlns:a16="http://schemas.microsoft.com/office/drawing/2014/main" id="{36BDAE7F-9137-15D6-D56F-6029B2468B85}"/>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11</a:t>
            </a:fld>
            <a:endParaRPr lang="en-US" sz="2000" b="1">
              <a:latin typeface="Century Gothic" panose="020B0502020202020204" pitchFamily="34" charset="0"/>
            </a:endParaRPr>
          </a:p>
        </p:txBody>
      </p:sp>
      <p:sp>
        <p:nvSpPr>
          <p:cNvPr id="4" name="Rectángulo 3">
            <a:extLst>
              <a:ext uri="{FF2B5EF4-FFF2-40B4-BE49-F238E27FC236}">
                <a16:creationId xmlns:a16="http://schemas.microsoft.com/office/drawing/2014/main" id="{86F6E6F2-A07A-754D-34CA-9CB83935AD30}"/>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3045559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ítulo 1">
            <a:extLst>
              <a:ext uri="{FF2B5EF4-FFF2-40B4-BE49-F238E27FC236}">
                <a16:creationId xmlns:a16="http://schemas.microsoft.com/office/drawing/2014/main" id="{F6872B4D-4F67-4084-8AD5-4BE242FBB3C7}"/>
              </a:ext>
            </a:extLst>
          </p:cNvPr>
          <p:cNvSpPr>
            <a:spLocks noGrp="1"/>
          </p:cNvSpPr>
          <p:nvPr>
            <p:ph type="title"/>
          </p:nvPr>
        </p:nvSpPr>
        <p:spPr>
          <a:xfrm>
            <a:off x="581192" y="702156"/>
            <a:ext cx="11029616" cy="1013800"/>
          </a:xfrm>
        </p:spPr>
        <p:txBody>
          <a:bodyPr>
            <a:normAutofit/>
          </a:bodyPr>
          <a:lstStyle/>
          <a:p>
            <a:r>
              <a:rPr lang="es-CO" sz="3200">
                <a:latin typeface="Century Gothic" panose="020B0502020202020204" pitchFamily="34" charset="0"/>
              </a:rPr>
              <a:t>EVALUACIÓN</a:t>
            </a:r>
          </a:p>
        </p:txBody>
      </p:sp>
      <p:sp>
        <p:nvSpPr>
          <p:cNvPr id="6" name="Rectángulo 5">
            <a:extLst>
              <a:ext uri="{FF2B5EF4-FFF2-40B4-BE49-F238E27FC236}">
                <a16:creationId xmlns:a16="http://schemas.microsoft.com/office/drawing/2014/main" id="{FACCE5D7-307F-03EB-BF54-99171E9F6281}"/>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10" name="Picture 2" descr="Clientes y aliados | Centro de Evaluación | Uniandes">
            <a:extLst>
              <a:ext uri="{FF2B5EF4-FFF2-40B4-BE49-F238E27FC236}">
                <a16:creationId xmlns:a16="http://schemas.microsoft.com/office/drawing/2014/main" id="{85B2D4DE-DA81-F67E-5C8C-3C665757F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AA534CD3-F93E-53B3-7193-FB3600C63D84}"/>
              </a:ext>
            </a:extLst>
          </p:cNvPr>
          <p:cNvSpPr/>
          <p:nvPr/>
        </p:nvSpPr>
        <p:spPr>
          <a:xfrm>
            <a:off x="3396460" y="1996403"/>
            <a:ext cx="5482689" cy="1077218"/>
          </a:xfrm>
          <a:prstGeom prst="rect">
            <a:avLst/>
          </a:prstGeom>
        </p:spPr>
        <p:txBody>
          <a:bodyPr wrap="square" lIns="91440" tIns="45720" rIns="91440" bIns="45720" anchor="t">
            <a:spAutoFit/>
          </a:bodyPr>
          <a:lstStyle/>
          <a:p>
            <a:pPr algn="ctr"/>
            <a:r>
              <a:rPr lang="es-ES_tradnl" sz="1600" b="1">
                <a:solidFill>
                  <a:srgbClr val="C00000"/>
                </a:solidFill>
                <a:latin typeface="Century Gothic" panose="020B0502020202020204" pitchFamily="34" charset="0"/>
              </a:rPr>
              <a:t>Teórico - Práctico</a:t>
            </a:r>
          </a:p>
          <a:p>
            <a:pPr algn="ctr"/>
            <a:endParaRPr lang="es-ES_tradnl" sz="1600">
              <a:solidFill>
                <a:schemeClr val="accent1"/>
              </a:solidFill>
              <a:latin typeface="Century Gothic" panose="020B0502020202020204" pitchFamily="34" charset="0"/>
            </a:endParaRPr>
          </a:p>
          <a:p>
            <a:pPr algn="ctr"/>
            <a:r>
              <a:rPr lang="es-ES_tradnl" sz="1600">
                <a:solidFill>
                  <a:schemeClr val="accent1"/>
                </a:solidFill>
                <a:latin typeface="Century Gothic"/>
              </a:rPr>
              <a:t>Martes 24 de marzo y  jueves 26 de 2025 </a:t>
            </a:r>
          </a:p>
          <a:p>
            <a:pPr algn="ctr"/>
            <a:r>
              <a:rPr lang="es-ES_tradnl" sz="1600">
                <a:solidFill>
                  <a:schemeClr val="accent1"/>
                </a:solidFill>
                <a:latin typeface="Century Gothic"/>
              </a:rPr>
              <a:t>(durante la clase)</a:t>
            </a:r>
            <a:endParaRPr lang="es-ES_tradnl" sz="1600">
              <a:solidFill>
                <a:schemeClr val="accent1"/>
              </a:solidFill>
              <a:latin typeface="Century Gothic" panose="020B0502020202020204" pitchFamily="34" charset="0"/>
            </a:endParaRPr>
          </a:p>
        </p:txBody>
      </p:sp>
      <p:pic>
        <p:nvPicPr>
          <p:cNvPr id="8" name="Imagen 7">
            <a:extLst>
              <a:ext uri="{FF2B5EF4-FFF2-40B4-BE49-F238E27FC236}">
                <a16:creationId xmlns:a16="http://schemas.microsoft.com/office/drawing/2014/main" id="{88F0E8EE-3600-B6F3-C187-53A19FFB4D31}"/>
              </a:ext>
            </a:extLst>
          </p:cNvPr>
          <p:cNvPicPr>
            <a:picLocks noChangeAspect="1"/>
          </p:cNvPicPr>
          <p:nvPr/>
        </p:nvPicPr>
        <p:blipFill>
          <a:blip r:embed="rId3"/>
          <a:stretch>
            <a:fillRect/>
          </a:stretch>
        </p:blipFill>
        <p:spPr>
          <a:xfrm>
            <a:off x="9121005" y="2683690"/>
            <a:ext cx="2442827" cy="2442827"/>
          </a:xfrm>
          <a:prstGeom prst="rect">
            <a:avLst/>
          </a:prstGeom>
        </p:spPr>
      </p:pic>
      <p:sp>
        <p:nvSpPr>
          <p:cNvPr id="9" name="Marcador de número de diapositiva 3">
            <a:extLst>
              <a:ext uri="{FF2B5EF4-FFF2-40B4-BE49-F238E27FC236}">
                <a16:creationId xmlns:a16="http://schemas.microsoft.com/office/drawing/2014/main" id="{AB849D67-843B-F8B1-B04D-08AC184CCC58}"/>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12</a:t>
            </a:fld>
            <a:endParaRPr lang="en-US" sz="2000" b="1">
              <a:latin typeface="Century Gothic" panose="020B0502020202020204" pitchFamily="34" charset="0"/>
            </a:endParaRPr>
          </a:p>
        </p:txBody>
      </p:sp>
      <p:sp>
        <p:nvSpPr>
          <p:cNvPr id="12" name="Rectángulo 11">
            <a:extLst>
              <a:ext uri="{FF2B5EF4-FFF2-40B4-BE49-F238E27FC236}">
                <a16:creationId xmlns:a16="http://schemas.microsoft.com/office/drawing/2014/main" id="{070DDDE9-613B-2779-D3B1-B95EF4E0DDA3}"/>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graphicFrame>
        <p:nvGraphicFramePr>
          <p:cNvPr id="4" name="Tabla 7">
            <a:extLst>
              <a:ext uri="{FF2B5EF4-FFF2-40B4-BE49-F238E27FC236}">
                <a16:creationId xmlns:a16="http://schemas.microsoft.com/office/drawing/2014/main" id="{51E2EAD4-1AC6-4F6E-38BA-B48111D7DEDA}"/>
              </a:ext>
            </a:extLst>
          </p:cNvPr>
          <p:cNvGraphicFramePr>
            <a:graphicFrameLocks noGrp="1"/>
          </p:cNvGraphicFramePr>
          <p:nvPr>
            <p:extLst>
              <p:ext uri="{D42A27DB-BD31-4B8C-83A1-F6EECF244321}">
                <p14:modId xmlns:p14="http://schemas.microsoft.com/office/powerpoint/2010/main" val="2699905092"/>
              </p:ext>
            </p:extLst>
          </p:nvPr>
        </p:nvGraphicFramePr>
        <p:xfrm>
          <a:off x="3161655" y="3177150"/>
          <a:ext cx="5851562" cy="2671515"/>
        </p:xfrm>
        <a:graphic>
          <a:graphicData uri="http://schemas.openxmlformats.org/drawingml/2006/table">
            <a:tbl>
              <a:tblPr firstRow="1" firstCol="1" bandRow="1">
                <a:tableStyleId>{72833802-FEF1-4C79-8D5D-14CF1EAF98D9}</a:tableStyleId>
              </a:tblPr>
              <a:tblGrid>
                <a:gridCol w="3325593">
                  <a:extLst>
                    <a:ext uri="{9D8B030D-6E8A-4147-A177-3AD203B41FA5}">
                      <a16:colId xmlns:a16="http://schemas.microsoft.com/office/drawing/2014/main" val="395370261"/>
                    </a:ext>
                  </a:extLst>
                </a:gridCol>
                <a:gridCol w="2525969">
                  <a:extLst>
                    <a:ext uri="{9D8B030D-6E8A-4147-A177-3AD203B41FA5}">
                      <a16:colId xmlns:a16="http://schemas.microsoft.com/office/drawing/2014/main" val="3787657359"/>
                    </a:ext>
                  </a:extLst>
                </a:gridCol>
              </a:tblGrid>
              <a:tr h="470534">
                <a:tc>
                  <a:txBody>
                    <a:bodyPr/>
                    <a:lstStyle/>
                    <a:p>
                      <a:pPr algn="ctr">
                        <a:lnSpc>
                          <a:spcPct val="107000"/>
                        </a:lnSpc>
                        <a:spcAft>
                          <a:spcPts val="0"/>
                        </a:spcAft>
                      </a:pPr>
                      <a:r>
                        <a:rPr lang="es-CO" sz="2000">
                          <a:effectLst/>
                          <a:latin typeface="Century Gothic" panose="020B0502020202020204" pitchFamily="34" charset="0"/>
                        </a:rPr>
                        <a:t>Ítem</a:t>
                      </a:r>
                      <a:endParaRPr lang="es-CO"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effectLst/>
                          <a:latin typeface="Century Gothic" panose="020B0502020202020204" pitchFamily="34" charset="0"/>
                        </a:rPr>
                        <a:t>Porcentaje (%)</a:t>
                      </a:r>
                      <a:endParaRPr lang="es-CO"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305226414"/>
                  </a:ext>
                </a:extLst>
              </a:tr>
              <a:tr h="496675">
                <a:tc>
                  <a:txBody>
                    <a:bodyPr/>
                    <a:lstStyle/>
                    <a:p>
                      <a:pPr algn="ctr">
                        <a:lnSpc>
                          <a:spcPct val="107000"/>
                        </a:lnSpc>
                        <a:spcAft>
                          <a:spcPts val="0"/>
                        </a:spcAft>
                      </a:pPr>
                      <a:r>
                        <a:rPr lang="es-CO" sz="2000">
                          <a:solidFill>
                            <a:schemeClr val="accent1"/>
                          </a:solidFill>
                          <a:effectLst/>
                          <a:latin typeface="Century Gothic" panose="020B0502020202020204" pitchFamily="34" charset="0"/>
                        </a:rPr>
                        <a:t>Examen Parcial </a:t>
                      </a:r>
                      <a:r>
                        <a:rPr lang="es-CO" sz="2000" i="1">
                          <a:solidFill>
                            <a:schemeClr val="accent1"/>
                          </a:solidFill>
                          <a:effectLst/>
                          <a:latin typeface="Century Gothic" panose="020B0502020202020204" pitchFamily="34" charset="0"/>
                        </a:rPr>
                        <a:t>Midterm</a:t>
                      </a:r>
                      <a:endParaRPr lang="es-CO" sz="2000" i="1">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rPr>
                        <a:t>30%</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94034774"/>
                  </a:ext>
                </a:extLst>
              </a:tr>
              <a:tr h="568102">
                <a:tc>
                  <a:txBody>
                    <a:bodyPr/>
                    <a:lstStyle/>
                    <a:p>
                      <a:pPr algn="ctr">
                        <a:lnSpc>
                          <a:spcPct val="107000"/>
                        </a:lnSpc>
                        <a:spcAft>
                          <a:spcPts val="0"/>
                        </a:spcAft>
                      </a:pPr>
                      <a:r>
                        <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Examen Parcial Final</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30%</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763224080"/>
                  </a:ext>
                </a:extLst>
              </a:tr>
              <a:tr h="568102">
                <a:tc>
                  <a:txBody>
                    <a:bodyPr/>
                    <a:lstStyle/>
                    <a:p>
                      <a:pPr algn="ctr">
                        <a:lnSpc>
                          <a:spcPct val="107000"/>
                        </a:lnSpc>
                        <a:spcAft>
                          <a:spcPts val="0"/>
                        </a:spcAft>
                      </a:pPr>
                      <a:r>
                        <a:rPr lang="es-CO" sz="2000">
                          <a:solidFill>
                            <a:schemeClr val="accent1"/>
                          </a:solidFill>
                          <a:effectLst/>
                          <a:latin typeface="Century Gothic" panose="020B0502020202020204" pitchFamily="34" charset="0"/>
                        </a:rPr>
                        <a:t>Caso de Consultoría </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rPr>
                        <a:t>20%</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426958484"/>
                  </a:ext>
                </a:extLst>
              </a:tr>
              <a:tr h="568102">
                <a:tc>
                  <a:txBody>
                    <a:bodyPr/>
                    <a:lstStyle/>
                    <a:p>
                      <a:pPr algn="ctr">
                        <a:lnSpc>
                          <a:spcPct val="107000"/>
                        </a:lnSpc>
                        <a:spcAft>
                          <a:spcPts val="0"/>
                        </a:spcAft>
                      </a:pPr>
                      <a:r>
                        <a:rPr lang="es-CO" sz="2000">
                          <a:solidFill>
                            <a:schemeClr val="accent1"/>
                          </a:solidFill>
                          <a:effectLst/>
                          <a:latin typeface="Century Gothic" panose="020B0502020202020204" pitchFamily="34" charset="0"/>
                        </a:rPr>
                        <a:t>Actividades magistrales</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rPr>
                        <a:t>20%</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278647537"/>
                  </a:ext>
                </a:extLst>
              </a:tr>
            </a:tbl>
          </a:graphicData>
        </a:graphic>
      </p:graphicFrame>
    </p:spTree>
    <p:extLst>
      <p:ext uri="{BB962C8B-B14F-4D97-AF65-F5344CB8AC3E}">
        <p14:creationId xmlns:p14="http://schemas.microsoft.com/office/powerpoint/2010/main" val="229455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ítulo 1">
            <a:extLst>
              <a:ext uri="{FF2B5EF4-FFF2-40B4-BE49-F238E27FC236}">
                <a16:creationId xmlns:a16="http://schemas.microsoft.com/office/drawing/2014/main" id="{F6872B4D-4F67-4084-8AD5-4BE242FBB3C7}"/>
              </a:ext>
            </a:extLst>
          </p:cNvPr>
          <p:cNvSpPr>
            <a:spLocks noGrp="1"/>
          </p:cNvSpPr>
          <p:nvPr>
            <p:ph type="title"/>
          </p:nvPr>
        </p:nvSpPr>
        <p:spPr>
          <a:xfrm>
            <a:off x="581192" y="702156"/>
            <a:ext cx="11029616" cy="1013800"/>
          </a:xfrm>
        </p:spPr>
        <p:txBody>
          <a:bodyPr>
            <a:normAutofit/>
          </a:bodyPr>
          <a:lstStyle/>
          <a:p>
            <a:r>
              <a:rPr lang="es-CO" sz="3200">
                <a:latin typeface="Century Gothic" panose="020B0502020202020204" pitchFamily="34" charset="0"/>
              </a:rPr>
              <a:t>EVALUACIÓN</a:t>
            </a:r>
          </a:p>
        </p:txBody>
      </p:sp>
      <p:sp>
        <p:nvSpPr>
          <p:cNvPr id="6" name="Rectángulo 5">
            <a:extLst>
              <a:ext uri="{FF2B5EF4-FFF2-40B4-BE49-F238E27FC236}">
                <a16:creationId xmlns:a16="http://schemas.microsoft.com/office/drawing/2014/main" id="{FACCE5D7-307F-03EB-BF54-99171E9F6281}"/>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10" name="Picture 2" descr="Clientes y aliados | Centro de Evaluación | Uniandes">
            <a:extLst>
              <a:ext uri="{FF2B5EF4-FFF2-40B4-BE49-F238E27FC236}">
                <a16:creationId xmlns:a16="http://schemas.microsoft.com/office/drawing/2014/main" id="{85B2D4DE-DA81-F67E-5C8C-3C665757F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AA534CD3-F93E-53B3-7193-FB3600C63D84}"/>
              </a:ext>
            </a:extLst>
          </p:cNvPr>
          <p:cNvSpPr/>
          <p:nvPr/>
        </p:nvSpPr>
        <p:spPr>
          <a:xfrm>
            <a:off x="3522689" y="2183335"/>
            <a:ext cx="4989630" cy="830997"/>
          </a:xfrm>
          <a:prstGeom prst="rect">
            <a:avLst/>
          </a:prstGeom>
        </p:spPr>
        <p:txBody>
          <a:bodyPr wrap="square">
            <a:spAutoFit/>
          </a:bodyPr>
          <a:lstStyle/>
          <a:p>
            <a:pPr algn="ctr"/>
            <a:r>
              <a:rPr lang="es-ES_tradnl" sz="1600" b="1">
                <a:solidFill>
                  <a:srgbClr val="002F90"/>
                </a:solidFill>
                <a:latin typeface="Century Gothic" panose="020B0502020202020204" pitchFamily="34" charset="0"/>
              </a:rPr>
              <a:t>Teórico - Práctico</a:t>
            </a:r>
          </a:p>
          <a:p>
            <a:pPr algn="ctr"/>
            <a:endParaRPr lang="es-ES_tradnl" sz="1600">
              <a:solidFill>
                <a:schemeClr val="accent1"/>
              </a:solidFill>
              <a:latin typeface="Century Gothic" panose="020B0502020202020204" pitchFamily="34" charset="0"/>
            </a:endParaRPr>
          </a:p>
          <a:p>
            <a:pPr algn="ctr"/>
            <a:r>
              <a:rPr lang="es-ES_tradnl" sz="1600">
                <a:solidFill>
                  <a:schemeClr val="accent1"/>
                </a:solidFill>
                <a:latin typeface="Century Gothic" panose="020B0502020202020204" pitchFamily="34" charset="0"/>
              </a:rPr>
              <a:t>Semana de Exámenes Finales 25 al 30 de mayo </a:t>
            </a:r>
          </a:p>
        </p:txBody>
      </p:sp>
      <p:pic>
        <p:nvPicPr>
          <p:cNvPr id="5" name="Imagen 4">
            <a:extLst>
              <a:ext uri="{FF2B5EF4-FFF2-40B4-BE49-F238E27FC236}">
                <a16:creationId xmlns:a16="http://schemas.microsoft.com/office/drawing/2014/main" id="{53DAE02E-4895-B1FD-9FD6-83A3299C3CEE}"/>
              </a:ext>
            </a:extLst>
          </p:cNvPr>
          <p:cNvPicPr>
            <a:picLocks noChangeAspect="1"/>
          </p:cNvPicPr>
          <p:nvPr/>
        </p:nvPicPr>
        <p:blipFill>
          <a:blip r:embed="rId3"/>
          <a:stretch>
            <a:fillRect/>
          </a:stretch>
        </p:blipFill>
        <p:spPr>
          <a:xfrm>
            <a:off x="409495" y="2598834"/>
            <a:ext cx="2880724" cy="2880724"/>
          </a:xfrm>
          <a:prstGeom prst="rect">
            <a:avLst/>
          </a:prstGeom>
        </p:spPr>
      </p:pic>
      <p:sp>
        <p:nvSpPr>
          <p:cNvPr id="4" name="Marcador de número de diapositiva 3">
            <a:extLst>
              <a:ext uri="{FF2B5EF4-FFF2-40B4-BE49-F238E27FC236}">
                <a16:creationId xmlns:a16="http://schemas.microsoft.com/office/drawing/2014/main" id="{B638C1BF-FAB3-6F33-3497-C0CA9A1F6407}"/>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13</a:t>
            </a:fld>
            <a:endParaRPr lang="en-US" sz="2000" b="1">
              <a:latin typeface="Century Gothic" panose="020B0502020202020204" pitchFamily="34" charset="0"/>
            </a:endParaRPr>
          </a:p>
        </p:txBody>
      </p:sp>
      <p:sp>
        <p:nvSpPr>
          <p:cNvPr id="8" name="Rectángulo 7">
            <a:extLst>
              <a:ext uri="{FF2B5EF4-FFF2-40B4-BE49-F238E27FC236}">
                <a16:creationId xmlns:a16="http://schemas.microsoft.com/office/drawing/2014/main" id="{6EA8B84F-D596-72D3-96F1-EC58D4329A93}"/>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graphicFrame>
        <p:nvGraphicFramePr>
          <p:cNvPr id="7" name="Tabla 7">
            <a:extLst>
              <a:ext uri="{FF2B5EF4-FFF2-40B4-BE49-F238E27FC236}">
                <a16:creationId xmlns:a16="http://schemas.microsoft.com/office/drawing/2014/main" id="{96690472-2C67-C13C-B5A9-AA089850E5EC}"/>
              </a:ext>
            </a:extLst>
          </p:cNvPr>
          <p:cNvGraphicFramePr>
            <a:graphicFrameLocks noGrp="1"/>
          </p:cNvGraphicFramePr>
          <p:nvPr>
            <p:extLst>
              <p:ext uri="{D42A27DB-BD31-4B8C-83A1-F6EECF244321}">
                <p14:modId xmlns:p14="http://schemas.microsoft.com/office/powerpoint/2010/main" val="145875242"/>
              </p:ext>
            </p:extLst>
          </p:nvPr>
        </p:nvGraphicFramePr>
        <p:xfrm>
          <a:off x="3223647" y="3177150"/>
          <a:ext cx="5851562" cy="2671515"/>
        </p:xfrm>
        <a:graphic>
          <a:graphicData uri="http://schemas.openxmlformats.org/drawingml/2006/table">
            <a:tbl>
              <a:tblPr firstRow="1" firstCol="1" bandRow="1">
                <a:tableStyleId>{72833802-FEF1-4C79-8D5D-14CF1EAF98D9}</a:tableStyleId>
              </a:tblPr>
              <a:tblGrid>
                <a:gridCol w="3325593">
                  <a:extLst>
                    <a:ext uri="{9D8B030D-6E8A-4147-A177-3AD203B41FA5}">
                      <a16:colId xmlns:a16="http://schemas.microsoft.com/office/drawing/2014/main" val="395370261"/>
                    </a:ext>
                  </a:extLst>
                </a:gridCol>
                <a:gridCol w="2525969">
                  <a:extLst>
                    <a:ext uri="{9D8B030D-6E8A-4147-A177-3AD203B41FA5}">
                      <a16:colId xmlns:a16="http://schemas.microsoft.com/office/drawing/2014/main" val="3787657359"/>
                    </a:ext>
                  </a:extLst>
                </a:gridCol>
              </a:tblGrid>
              <a:tr h="470534">
                <a:tc>
                  <a:txBody>
                    <a:bodyPr/>
                    <a:lstStyle/>
                    <a:p>
                      <a:pPr algn="ctr">
                        <a:lnSpc>
                          <a:spcPct val="107000"/>
                        </a:lnSpc>
                        <a:spcAft>
                          <a:spcPts val="0"/>
                        </a:spcAft>
                      </a:pPr>
                      <a:r>
                        <a:rPr lang="es-CO" sz="2000">
                          <a:effectLst/>
                          <a:latin typeface="Century Gothic" panose="020B0502020202020204" pitchFamily="34" charset="0"/>
                        </a:rPr>
                        <a:t>Ítem</a:t>
                      </a:r>
                      <a:endParaRPr lang="es-CO"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effectLst/>
                          <a:latin typeface="Century Gothic" panose="020B0502020202020204" pitchFamily="34" charset="0"/>
                        </a:rPr>
                        <a:t>Porcentaje (%)</a:t>
                      </a:r>
                      <a:endParaRPr lang="es-CO" sz="20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305226414"/>
                  </a:ext>
                </a:extLst>
              </a:tr>
              <a:tr h="496675">
                <a:tc>
                  <a:txBody>
                    <a:bodyPr/>
                    <a:lstStyle/>
                    <a:p>
                      <a:pPr algn="ctr">
                        <a:lnSpc>
                          <a:spcPct val="107000"/>
                        </a:lnSpc>
                        <a:spcAft>
                          <a:spcPts val="0"/>
                        </a:spcAft>
                      </a:pPr>
                      <a:r>
                        <a:rPr lang="es-CO" sz="2000">
                          <a:solidFill>
                            <a:schemeClr val="accent1"/>
                          </a:solidFill>
                          <a:effectLst/>
                          <a:latin typeface="Century Gothic" panose="020B0502020202020204" pitchFamily="34" charset="0"/>
                        </a:rPr>
                        <a:t>Examen Parcial </a:t>
                      </a:r>
                      <a:r>
                        <a:rPr lang="es-CO" sz="2000" i="1">
                          <a:solidFill>
                            <a:schemeClr val="accent1"/>
                          </a:solidFill>
                          <a:effectLst/>
                          <a:latin typeface="Century Gothic" panose="020B0502020202020204" pitchFamily="34" charset="0"/>
                        </a:rPr>
                        <a:t>Midterm</a:t>
                      </a:r>
                      <a:endParaRPr lang="es-CO" sz="2000" i="1">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rPr>
                        <a:t>30%</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val="1494034774"/>
                  </a:ext>
                </a:extLst>
              </a:tr>
              <a:tr h="568102">
                <a:tc>
                  <a:txBody>
                    <a:bodyPr/>
                    <a:lstStyle/>
                    <a:p>
                      <a:pPr algn="ctr">
                        <a:lnSpc>
                          <a:spcPct val="107000"/>
                        </a:lnSpc>
                        <a:spcAft>
                          <a:spcPts val="0"/>
                        </a:spcAft>
                      </a:pPr>
                      <a:r>
                        <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Examen Parcial Final</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30%</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63224080"/>
                  </a:ext>
                </a:extLst>
              </a:tr>
              <a:tr h="568102">
                <a:tc>
                  <a:txBody>
                    <a:bodyPr/>
                    <a:lstStyle/>
                    <a:p>
                      <a:pPr algn="ctr">
                        <a:lnSpc>
                          <a:spcPct val="107000"/>
                        </a:lnSpc>
                        <a:spcAft>
                          <a:spcPts val="0"/>
                        </a:spcAft>
                      </a:pPr>
                      <a:r>
                        <a:rPr lang="es-CO" sz="2000">
                          <a:solidFill>
                            <a:schemeClr val="accent1"/>
                          </a:solidFill>
                          <a:effectLst/>
                          <a:latin typeface="Century Gothic" panose="020B0502020202020204" pitchFamily="34" charset="0"/>
                        </a:rPr>
                        <a:t>Caso de Consultoría </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rPr>
                        <a:t>20%</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426958484"/>
                  </a:ext>
                </a:extLst>
              </a:tr>
              <a:tr h="568102">
                <a:tc>
                  <a:txBody>
                    <a:bodyPr/>
                    <a:lstStyle/>
                    <a:p>
                      <a:pPr algn="ctr">
                        <a:lnSpc>
                          <a:spcPct val="107000"/>
                        </a:lnSpc>
                        <a:spcAft>
                          <a:spcPts val="0"/>
                        </a:spcAft>
                      </a:pPr>
                      <a:r>
                        <a:rPr lang="es-CO" sz="2000">
                          <a:solidFill>
                            <a:schemeClr val="accent1"/>
                          </a:solidFill>
                          <a:effectLst/>
                          <a:latin typeface="Century Gothic" panose="020B0502020202020204" pitchFamily="34" charset="0"/>
                        </a:rPr>
                        <a:t>Actividades magistrales</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2000">
                          <a:solidFill>
                            <a:schemeClr val="accent1"/>
                          </a:solidFill>
                          <a:effectLst/>
                          <a:latin typeface="Century Gothic" panose="020B0502020202020204" pitchFamily="34" charset="0"/>
                        </a:rPr>
                        <a:t>20%</a:t>
                      </a:r>
                      <a:endParaRPr lang="es-CO" sz="20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278647537"/>
                  </a:ext>
                </a:extLst>
              </a:tr>
            </a:tbl>
          </a:graphicData>
        </a:graphic>
      </p:graphicFrame>
    </p:spTree>
    <p:extLst>
      <p:ext uri="{BB962C8B-B14F-4D97-AF65-F5344CB8AC3E}">
        <p14:creationId xmlns:p14="http://schemas.microsoft.com/office/powerpoint/2010/main" val="83584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ítulo 1">
            <a:extLst>
              <a:ext uri="{FF2B5EF4-FFF2-40B4-BE49-F238E27FC236}">
                <a16:creationId xmlns:a16="http://schemas.microsoft.com/office/drawing/2014/main" id="{F6872B4D-4F67-4084-8AD5-4BE242FBB3C7}"/>
              </a:ext>
            </a:extLst>
          </p:cNvPr>
          <p:cNvSpPr>
            <a:spLocks noGrp="1"/>
          </p:cNvSpPr>
          <p:nvPr>
            <p:ph type="title"/>
          </p:nvPr>
        </p:nvSpPr>
        <p:spPr>
          <a:xfrm>
            <a:off x="581192" y="702156"/>
            <a:ext cx="11029616" cy="1013800"/>
          </a:xfrm>
        </p:spPr>
        <p:txBody>
          <a:bodyPr>
            <a:normAutofit/>
          </a:bodyPr>
          <a:lstStyle/>
          <a:p>
            <a:r>
              <a:rPr lang="es-CO" sz="3200">
                <a:latin typeface="Century Gothic" panose="020B0502020202020204" pitchFamily="34" charset="0"/>
              </a:rPr>
              <a:t>EVALUACIÓN</a:t>
            </a:r>
          </a:p>
        </p:txBody>
      </p:sp>
      <p:sp>
        <p:nvSpPr>
          <p:cNvPr id="6" name="Rectángulo 5">
            <a:extLst>
              <a:ext uri="{FF2B5EF4-FFF2-40B4-BE49-F238E27FC236}">
                <a16:creationId xmlns:a16="http://schemas.microsoft.com/office/drawing/2014/main" id="{FACCE5D7-307F-03EB-BF54-99171E9F6281}"/>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10" name="Picture 2" descr="Clientes y aliados | Centro de Evaluación | Uniandes">
            <a:extLst>
              <a:ext uri="{FF2B5EF4-FFF2-40B4-BE49-F238E27FC236}">
                <a16:creationId xmlns:a16="http://schemas.microsoft.com/office/drawing/2014/main" id="{85B2D4DE-DA81-F67E-5C8C-3C665757F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AA534CD3-F93E-53B3-7193-FB3600C63D84}"/>
              </a:ext>
            </a:extLst>
          </p:cNvPr>
          <p:cNvSpPr/>
          <p:nvPr/>
        </p:nvSpPr>
        <p:spPr>
          <a:xfrm>
            <a:off x="3682584" y="1952861"/>
            <a:ext cx="7515067" cy="338554"/>
          </a:xfrm>
          <a:prstGeom prst="rect">
            <a:avLst/>
          </a:prstGeom>
        </p:spPr>
        <p:txBody>
          <a:bodyPr wrap="square">
            <a:spAutoFit/>
          </a:bodyPr>
          <a:lstStyle/>
          <a:p>
            <a:pPr algn="ctr"/>
            <a:r>
              <a:rPr lang="es-ES_tradnl" sz="1600" b="1">
                <a:solidFill>
                  <a:srgbClr val="002F90"/>
                </a:solidFill>
                <a:latin typeface="Century Gothic" panose="020B0502020202020204" pitchFamily="34" charset="0"/>
              </a:rPr>
              <a:t>Caso de Aplicación de Consultoría Financiera</a:t>
            </a:r>
            <a:endParaRPr lang="es-ES_tradnl" sz="1600">
              <a:solidFill>
                <a:srgbClr val="002F90"/>
              </a:solidFill>
              <a:latin typeface="Century Gothic" panose="020B0502020202020204" pitchFamily="34" charset="0"/>
            </a:endParaRPr>
          </a:p>
        </p:txBody>
      </p:sp>
      <p:sp>
        <p:nvSpPr>
          <p:cNvPr id="9" name="Rectángulo 8">
            <a:extLst>
              <a:ext uri="{FF2B5EF4-FFF2-40B4-BE49-F238E27FC236}">
                <a16:creationId xmlns:a16="http://schemas.microsoft.com/office/drawing/2014/main" id="{9CA36794-E02A-7673-A137-D400CB9A5321}"/>
              </a:ext>
            </a:extLst>
          </p:cNvPr>
          <p:cNvSpPr/>
          <p:nvPr/>
        </p:nvSpPr>
        <p:spPr>
          <a:xfrm>
            <a:off x="6297319" y="2486903"/>
            <a:ext cx="5448924" cy="3785652"/>
          </a:xfrm>
          <a:prstGeom prst="rect">
            <a:avLst/>
          </a:prstGeom>
        </p:spPr>
        <p:txBody>
          <a:bodyPr wrap="square">
            <a:spAutoFit/>
          </a:bodyPr>
          <a:lstStyle/>
          <a:p>
            <a:pPr algn="ctr"/>
            <a:endParaRPr lang="es-ES_tradnl" sz="1600" b="1">
              <a:solidFill>
                <a:srgbClr val="C00000"/>
              </a:solidFill>
              <a:latin typeface="Century Gothic" panose="020B0502020202020204" pitchFamily="34" charset="0"/>
            </a:endParaRPr>
          </a:p>
          <a:p>
            <a:pPr algn="ctr"/>
            <a:r>
              <a:rPr lang="es-ES_tradnl" sz="1600" b="1">
                <a:solidFill>
                  <a:srgbClr val="C00000"/>
                </a:solidFill>
                <a:latin typeface="Century Gothic" panose="020B0502020202020204" pitchFamily="34" charset="0"/>
              </a:rPr>
              <a:t>Objetivo: </a:t>
            </a:r>
            <a:r>
              <a:rPr lang="es-MX" sz="1600">
                <a:solidFill>
                  <a:schemeClr val="accent1"/>
                </a:solidFill>
                <a:latin typeface="Century Gothic" panose="020B0502020202020204" pitchFamily="34" charset="0"/>
              </a:rPr>
              <a:t>Aplicar los conceptos aprendidos a lo largo del curso en un contexto práctico y real. </a:t>
            </a:r>
          </a:p>
          <a:p>
            <a:pPr algn="ctr"/>
            <a:endParaRPr lang="es-ES_tradnl" sz="1600" b="1">
              <a:solidFill>
                <a:srgbClr val="C00000"/>
              </a:solidFill>
              <a:latin typeface="Century Gothic" panose="020B0502020202020204" pitchFamily="34" charset="0"/>
            </a:endParaRPr>
          </a:p>
          <a:p>
            <a:pPr algn="ctr"/>
            <a:r>
              <a:rPr lang="es-ES_tradnl" sz="1600" b="1">
                <a:solidFill>
                  <a:srgbClr val="366658"/>
                </a:solidFill>
                <a:latin typeface="Century Gothic" panose="020B0502020202020204" pitchFamily="34" charset="0"/>
              </a:rPr>
              <a:t>Se realizarán las siguientes entregas:</a:t>
            </a:r>
          </a:p>
          <a:p>
            <a:pPr algn="just"/>
            <a:endParaRPr lang="es-ES_tradnl" sz="1600" b="1">
              <a:solidFill>
                <a:srgbClr val="C00000"/>
              </a:solidFill>
              <a:latin typeface="Century Gothic" panose="020B0502020202020204" pitchFamily="34" charset="0"/>
            </a:endParaRPr>
          </a:p>
          <a:p>
            <a:pPr algn="ctr"/>
            <a:r>
              <a:rPr lang="es-ES_tradnl" sz="1600" b="1">
                <a:solidFill>
                  <a:srgbClr val="C00000"/>
                </a:solidFill>
                <a:latin typeface="Century Gothic" panose="020B0502020202020204" pitchFamily="34" charset="0"/>
              </a:rPr>
              <a:t>Entrega Inicial: </a:t>
            </a:r>
            <a:r>
              <a:rPr lang="es-ES_tradnl" sz="1600">
                <a:solidFill>
                  <a:schemeClr val="accent1"/>
                </a:solidFill>
                <a:latin typeface="Century Gothic" panose="020B0502020202020204" pitchFamily="34" charset="0"/>
              </a:rPr>
              <a:t>Por definir.</a:t>
            </a:r>
          </a:p>
          <a:p>
            <a:pPr algn="ctr"/>
            <a:endParaRPr lang="es-ES_tradnl" sz="1600">
              <a:solidFill>
                <a:schemeClr val="accent1"/>
              </a:solidFill>
              <a:latin typeface="Century Gothic" panose="020B0502020202020204" pitchFamily="34" charset="0"/>
            </a:endParaRPr>
          </a:p>
          <a:p>
            <a:pPr algn="ctr"/>
            <a:r>
              <a:rPr lang="es-ES_tradnl" sz="1600" b="1">
                <a:solidFill>
                  <a:srgbClr val="C00000"/>
                </a:solidFill>
                <a:latin typeface="Century Gothic" panose="020B0502020202020204" pitchFamily="34" charset="0"/>
              </a:rPr>
              <a:t>Entrega Final (Sustentación): </a:t>
            </a:r>
            <a:r>
              <a:rPr lang="es-ES_tradnl" sz="1600">
                <a:solidFill>
                  <a:schemeClr val="accent1"/>
                </a:solidFill>
                <a:latin typeface="Century Gothic" panose="020B0502020202020204" pitchFamily="34" charset="0"/>
              </a:rPr>
              <a:t>Semana 16 previa a la de exámenes (del 18 al 24 de mayo de 2026).</a:t>
            </a:r>
          </a:p>
          <a:p>
            <a:pPr algn="just"/>
            <a:endParaRPr lang="es-ES_tradnl" sz="1600">
              <a:solidFill>
                <a:schemeClr val="accent1"/>
              </a:solidFill>
              <a:latin typeface="Century Gothic" panose="020B0502020202020204" pitchFamily="34" charset="0"/>
            </a:endParaRPr>
          </a:p>
          <a:p>
            <a:endParaRPr lang="es-ES_tradnl" sz="1600" b="1">
              <a:solidFill>
                <a:srgbClr val="C00000"/>
              </a:solidFill>
              <a:latin typeface="Century Gothic" panose="020B0502020202020204" pitchFamily="34" charset="0"/>
            </a:endParaRPr>
          </a:p>
          <a:p>
            <a:endParaRPr lang="es-ES_tradnl" sz="1600" b="1">
              <a:solidFill>
                <a:srgbClr val="C00000"/>
              </a:solidFill>
              <a:latin typeface="Century Gothic" panose="020B0502020202020204" pitchFamily="34" charset="0"/>
            </a:endParaRPr>
          </a:p>
          <a:p>
            <a:endParaRPr lang="es-ES_tradnl" sz="1600" b="1">
              <a:solidFill>
                <a:srgbClr val="C00000"/>
              </a:solidFill>
              <a:latin typeface="Century Gothic" panose="020B0502020202020204" pitchFamily="34" charset="0"/>
            </a:endParaRPr>
          </a:p>
          <a:p>
            <a:pPr algn="ctr"/>
            <a:endParaRPr lang="es-ES_tradnl" sz="1600">
              <a:solidFill>
                <a:srgbClr val="C00000"/>
              </a:solidFill>
              <a:latin typeface="Century Gothic" panose="020B0502020202020204" pitchFamily="34" charset="0"/>
            </a:endParaRPr>
          </a:p>
        </p:txBody>
      </p:sp>
      <p:pic>
        <p:nvPicPr>
          <p:cNvPr id="1026" name="Picture 2" descr="Conocimiento general cuestionario conocimiento abierto iconos de  computadora, conocimiento, diverso, ángulo, texto png | PNGWing">
            <a:extLst>
              <a:ext uri="{FF2B5EF4-FFF2-40B4-BE49-F238E27FC236}">
                <a16:creationId xmlns:a16="http://schemas.microsoft.com/office/drawing/2014/main" id="{768B1174-9129-72E2-1343-4DEB923819C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1389">
                        <a14:foregroundMark x1="18056" y1="21111" x2="16111" y2="61389"/>
                        <a14:foregroundMark x1="91389" y1="32222" x2="91389" y2="32222"/>
                        <a14:foregroundMark x1="51667" y1="67778" x2="51667" y2="67778"/>
                      </a14:backgroundRemoval>
                    </a14:imgEffect>
                  </a14:imgLayer>
                </a14:imgProps>
              </a:ext>
              <a:ext uri="{28A0092B-C50C-407E-A947-70E740481C1C}">
                <a14:useLocalDpi xmlns:a14="http://schemas.microsoft.com/office/drawing/2010/main" val="0"/>
              </a:ext>
            </a:extLst>
          </a:blip>
          <a:srcRect/>
          <a:stretch>
            <a:fillRect/>
          </a:stretch>
        </p:blipFill>
        <p:spPr bwMode="auto">
          <a:xfrm>
            <a:off x="9144000" y="5173279"/>
            <a:ext cx="1565715" cy="1565715"/>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D1D2306A-453C-2B3E-ADD5-E2BDD6F3750B}"/>
              </a:ext>
            </a:extLst>
          </p:cNvPr>
          <p:cNvSpPr txBox="1"/>
          <p:nvPr/>
        </p:nvSpPr>
        <p:spPr>
          <a:xfrm>
            <a:off x="3048000" y="5410541"/>
            <a:ext cx="6096000" cy="1077218"/>
          </a:xfrm>
          <a:prstGeom prst="rect">
            <a:avLst/>
          </a:prstGeom>
          <a:noFill/>
        </p:spPr>
        <p:txBody>
          <a:bodyPr wrap="square">
            <a:spAutoFit/>
          </a:bodyPr>
          <a:lstStyle/>
          <a:p>
            <a:pPr algn="ctr"/>
            <a:r>
              <a:rPr lang="es-MX" sz="1600" b="1">
                <a:solidFill>
                  <a:srgbClr val="002060"/>
                </a:solidFill>
                <a:latin typeface="Century Gothic" panose="020B0502020202020204" pitchFamily="34" charset="0"/>
              </a:rPr>
              <a:t>Las directrices e indicaciones específicas para la elaboración del Caso de Consultoría, así como los criterios de evaluación y los pesos porcentuales de cada entrega, se comunicarán el </a:t>
            </a:r>
            <a:r>
              <a:rPr lang="es-MX" sz="1600" b="1" u="sng">
                <a:solidFill>
                  <a:srgbClr val="002060"/>
                </a:solidFill>
                <a:latin typeface="Century Gothic" panose="020B0502020202020204" pitchFamily="34" charset="0"/>
              </a:rPr>
              <a:t>lunes, 16 de marzo de 2026.</a:t>
            </a:r>
            <a:endParaRPr lang="es-CO" sz="1600" b="1" u="sng">
              <a:solidFill>
                <a:srgbClr val="002060"/>
              </a:solidFill>
              <a:latin typeface="Century Gothic" panose="020B0502020202020204" pitchFamily="34" charset="0"/>
            </a:endParaRPr>
          </a:p>
        </p:txBody>
      </p:sp>
      <p:sp>
        <p:nvSpPr>
          <p:cNvPr id="5" name="Marcador de número de diapositiva 3">
            <a:extLst>
              <a:ext uri="{FF2B5EF4-FFF2-40B4-BE49-F238E27FC236}">
                <a16:creationId xmlns:a16="http://schemas.microsoft.com/office/drawing/2014/main" id="{3415763C-4016-E034-066F-A08F0547152B}"/>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14</a:t>
            </a:fld>
            <a:endParaRPr lang="en-US" sz="2000" b="1">
              <a:latin typeface="Century Gothic" panose="020B0502020202020204" pitchFamily="34" charset="0"/>
            </a:endParaRPr>
          </a:p>
        </p:txBody>
      </p:sp>
      <p:sp>
        <p:nvSpPr>
          <p:cNvPr id="8" name="Rectángulo 7">
            <a:extLst>
              <a:ext uri="{FF2B5EF4-FFF2-40B4-BE49-F238E27FC236}">
                <a16:creationId xmlns:a16="http://schemas.microsoft.com/office/drawing/2014/main" id="{752513FD-9FD8-0FE7-B593-17F27E43C43C}"/>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graphicFrame>
        <p:nvGraphicFramePr>
          <p:cNvPr id="3" name="Tabla 7">
            <a:extLst>
              <a:ext uri="{FF2B5EF4-FFF2-40B4-BE49-F238E27FC236}">
                <a16:creationId xmlns:a16="http://schemas.microsoft.com/office/drawing/2014/main" id="{9364A984-59C5-0A5F-DEF8-660DC07AFDC2}"/>
              </a:ext>
            </a:extLst>
          </p:cNvPr>
          <p:cNvGraphicFramePr>
            <a:graphicFrameLocks noGrp="1"/>
          </p:cNvGraphicFramePr>
          <p:nvPr>
            <p:extLst>
              <p:ext uri="{D42A27DB-BD31-4B8C-83A1-F6EECF244321}">
                <p14:modId xmlns:p14="http://schemas.microsoft.com/office/powerpoint/2010/main" val="3551230954"/>
              </p:ext>
            </p:extLst>
          </p:nvPr>
        </p:nvGraphicFramePr>
        <p:xfrm>
          <a:off x="427184" y="2597487"/>
          <a:ext cx="5650243" cy="2396887"/>
        </p:xfrm>
        <a:graphic>
          <a:graphicData uri="http://schemas.openxmlformats.org/drawingml/2006/table">
            <a:tbl>
              <a:tblPr firstRow="1" firstCol="1" bandRow="1">
                <a:tableStyleId>{72833802-FEF1-4C79-8D5D-14CF1EAF98D9}</a:tableStyleId>
              </a:tblPr>
              <a:tblGrid>
                <a:gridCol w="3211178">
                  <a:extLst>
                    <a:ext uri="{9D8B030D-6E8A-4147-A177-3AD203B41FA5}">
                      <a16:colId xmlns:a16="http://schemas.microsoft.com/office/drawing/2014/main" val="395370261"/>
                    </a:ext>
                  </a:extLst>
                </a:gridCol>
                <a:gridCol w="2439065">
                  <a:extLst>
                    <a:ext uri="{9D8B030D-6E8A-4147-A177-3AD203B41FA5}">
                      <a16:colId xmlns:a16="http://schemas.microsoft.com/office/drawing/2014/main" val="3787657359"/>
                    </a:ext>
                  </a:extLst>
                </a:gridCol>
              </a:tblGrid>
              <a:tr h="422164">
                <a:tc>
                  <a:txBody>
                    <a:bodyPr/>
                    <a:lstStyle/>
                    <a:p>
                      <a:pPr algn="ctr">
                        <a:lnSpc>
                          <a:spcPct val="107000"/>
                        </a:lnSpc>
                        <a:spcAft>
                          <a:spcPts val="0"/>
                        </a:spcAft>
                      </a:pPr>
                      <a:r>
                        <a:rPr lang="es-CO" sz="1800">
                          <a:effectLst/>
                          <a:latin typeface="Century Gothic" panose="020B0502020202020204" pitchFamily="34" charset="0"/>
                        </a:rPr>
                        <a:t>Ítem</a:t>
                      </a:r>
                      <a:endParaRPr lang="es-CO" sz="18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1800">
                          <a:effectLst/>
                          <a:latin typeface="Century Gothic" panose="020B0502020202020204" pitchFamily="34" charset="0"/>
                        </a:rPr>
                        <a:t>Porcentaje (%)</a:t>
                      </a:r>
                      <a:endParaRPr lang="es-CO" sz="18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305226414"/>
                  </a:ext>
                </a:extLst>
              </a:tr>
              <a:tr h="445617">
                <a:tc>
                  <a:txBody>
                    <a:bodyPr/>
                    <a:lstStyle/>
                    <a:p>
                      <a:pPr algn="ctr">
                        <a:lnSpc>
                          <a:spcPct val="107000"/>
                        </a:lnSpc>
                        <a:spcAft>
                          <a:spcPts val="0"/>
                        </a:spcAft>
                      </a:pPr>
                      <a:r>
                        <a:rPr lang="es-CO" sz="1800">
                          <a:solidFill>
                            <a:schemeClr val="accent1"/>
                          </a:solidFill>
                          <a:effectLst/>
                          <a:latin typeface="Century Gothic" panose="020B0502020202020204" pitchFamily="34" charset="0"/>
                        </a:rPr>
                        <a:t>Examen Parcial </a:t>
                      </a:r>
                      <a:r>
                        <a:rPr lang="es-CO" sz="1800" i="1">
                          <a:solidFill>
                            <a:schemeClr val="accent1"/>
                          </a:solidFill>
                          <a:effectLst/>
                          <a:latin typeface="Century Gothic" panose="020B0502020202020204" pitchFamily="34" charset="0"/>
                        </a:rPr>
                        <a:t>Midterm</a:t>
                      </a:r>
                      <a:endParaRPr lang="es-CO" sz="1800" i="1">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lnSpc>
                          <a:spcPct val="107000"/>
                        </a:lnSpc>
                        <a:spcAft>
                          <a:spcPts val="0"/>
                        </a:spcAft>
                      </a:pPr>
                      <a:r>
                        <a:rPr lang="es-CO" sz="1800">
                          <a:solidFill>
                            <a:schemeClr val="accent1"/>
                          </a:solidFill>
                          <a:effectLst/>
                          <a:latin typeface="Century Gothic" panose="020B0502020202020204" pitchFamily="34" charset="0"/>
                        </a:rPr>
                        <a:t>30%</a:t>
                      </a:r>
                      <a:endParaRPr lang="es-CO" sz="18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val="1494034774"/>
                  </a:ext>
                </a:extLst>
              </a:tr>
              <a:tr h="509702">
                <a:tc>
                  <a:txBody>
                    <a:bodyPr/>
                    <a:lstStyle/>
                    <a:p>
                      <a:pPr algn="ctr">
                        <a:lnSpc>
                          <a:spcPct val="107000"/>
                        </a:lnSpc>
                        <a:spcAft>
                          <a:spcPts val="0"/>
                        </a:spcAft>
                      </a:pPr>
                      <a:r>
                        <a:rPr lang="es-CO" sz="18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Examen Parcial Final</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lnSpc>
                          <a:spcPct val="107000"/>
                        </a:lnSpc>
                        <a:spcAft>
                          <a:spcPts val="0"/>
                        </a:spcAft>
                      </a:pPr>
                      <a:r>
                        <a:rPr lang="es-CO" sz="18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30%</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val="2763224080"/>
                  </a:ext>
                </a:extLst>
              </a:tr>
              <a:tr h="509702">
                <a:tc>
                  <a:txBody>
                    <a:bodyPr/>
                    <a:lstStyle/>
                    <a:p>
                      <a:pPr algn="ctr">
                        <a:lnSpc>
                          <a:spcPct val="107000"/>
                        </a:lnSpc>
                        <a:spcAft>
                          <a:spcPts val="0"/>
                        </a:spcAft>
                      </a:pPr>
                      <a:r>
                        <a:rPr lang="es-CO" sz="1800">
                          <a:solidFill>
                            <a:schemeClr val="accent1"/>
                          </a:solidFill>
                          <a:effectLst/>
                          <a:latin typeface="Century Gothic" panose="020B0502020202020204" pitchFamily="34" charset="0"/>
                        </a:rPr>
                        <a:t>Caso de Consultoría </a:t>
                      </a:r>
                      <a:endParaRPr lang="es-CO" sz="18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0"/>
                        </a:spcAft>
                      </a:pPr>
                      <a:r>
                        <a:rPr lang="es-CO" sz="1800">
                          <a:solidFill>
                            <a:schemeClr val="accent1"/>
                          </a:solidFill>
                          <a:effectLst/>
                          <a:latin typeface="Century Gothic" panose="020B0502020202020204" pitchFamily="34" charset="0"/>
                        </a:rPr>
                        <a:t>20%</a:t>
                      </a:r>
                      <a:endParaRPr lang="es-CO" sz="18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26958484"/>
                  </a:ext>
                </a:extLst>
              </a:tr>
              <a:tr h="509702">
                <a:tc>
                  <a:txBody>
                    <a:bodyPr/>
                    <a:lstStyle/>
                    <a:p>
                      <a:pPr algn="ctr">
                        <a:lnSpc>
                          <a:spcPct val="107000"/>
                        </a:lnSpc>
                        <a:spcAft>
                          <a:spcPts val="0"/>
                        </a:spcAft>
                      </a:pPr>
                      <a:r>
                        <a:rPr lang="es-CO" sz="1800">
                          <a:solidFill>
                            <a:schemeClr val="accent1"/>
                          </a:solidFill>
                          <a:effectLst/>
                          <a:latin typeface="Century Gothic" panose="020B0502020202020204" pitchFamily="34" charset="0"/>
                        </a:rPr>
                        <a:t>Actividades magistrales</a:t>
                      </a:r>
                      <a:endParaRPr lang="es-CO" sz="18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1800">
                          <a:solidFill>
                            <a:schemeClr val="accent1"/>
                          </a:solidFill>
                          <a:effectLst/>
                          <a:latin typeface="Century Gothic" panose="020B0502020202020204" pitchFamily="34" charset="0"/>
                        </a:rPr>
                        <a:t>20%</a:t>
                      </a:r>
                      <a:endParaRPr lang="es-CO" sz="18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278647537"/>
                  </a:ext>
                </a:extLst>
              </a:tr>
            </a:tbl>
          </a:graphicData>
        </a:graphic>
      </p:graphicFrame>
    </p:spTree>
    <p:extLst>
      <p:ext uri="{BB962C8B-B14F-4D97-AF65-F5344CB8AC3E}">
        <p14:creationId xmlns:p14="http://schemas.microsoft.com/office/powerpoint/2010/main" val="116686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 calcmode="lin" valueType="num">
                                      <p:cBhvr additive="base">
                                        <p:cTn id="1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anim calcmode="lin" valueType="num">
                                      <p:cBhvr additive="base">
                                        <p:cTn id="1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anim calcmode="lin" valueType="num">
                                      <p:cBhvr additive="base">
                                        <p:cTn id="25"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anim calcmode="lin" valueType="num">
                                      <p:cBhvr additive="base">
                                        <p:cTn id="35" dur="500" fill="hold"/>
                                        <p:tgtEl>
                                          <p:spTgt spid="1026"/>
                                        </p:tgtEl>
                                        <p:attrNameLst>
                                          <p:attrName>ppt_x</p:attrName>
                                        </p:attrNameLst>
                                      </p:cBhvr>
                                      <p:tavLst>
                                        <p:tav tm="0">
                                          <p:val>
                                            <p:strVal val="#ppt_x"/>
                                          </p:val>
                                        </p:tav>
                                        <p:tav tm="100000">
                                          <p:val>
                                            <p:strVal val="#ppt_x"/>
                                          </p:val>
                                        </p:tav>
                                      </p:tavLst>
                                    </p:anim>
                                    <p:anim calcmode="lin" valueType="num">
                                      <p:cBhvr additive="base">
                                        <p:cTn id="3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ítulo 1">
            <a:extLst>
              <a:ext uri="{FF2B5EF4-FFF2-40B4-BE49-F238E27FC236}">
                <a16:creationId xmlns:a16="http://schemas.microsoft.com/office/drawing/2014/main" id="{F6872B4D-4F67-4084-8AD5-4BE242FBB3C7}"/>
              </a:ext>
            </a:extLst>
          </p:cNvPr>
          <p:cNvSpPr>
            <a:spLocks noGrp="1"/>
          </p:cNvSpPr>
          <p:nvPr>
            <p:ph type="title"/>
          </p:nvPr>
        </p:nvSpPr>
        <p:spPr>
          <a:xfrm>
            <a:off x="581192" y="702156"/>
            <a:ext cx="11029616" cy="1013800"/>
          </a:xfrm>
        </p:spPr>
        <p:txBody>
          <a:bodyPr>
            <a:normAutofit/>
          </a:bodyPr>
          <a:lstStyle/>
          <a:p>
            <a:r>
              <a:rPr lang="es-CO" sz="3200">
                <a:latin typeface="Century Gothic" panose="020B0502020202020204" pitchFamily="34" charset="0"/>
              </a:rPr>
              <a:t>EVALUACIÓN</a:t>
            </a:r>
          </a:p>
        </p:txBody>
      </p:sp>
      <p:sp>
        <p:nvSpPr>
          <p:cNvPr id="14" name="Marcador de número de diapositiva 13">
            <a:extLst>
              <a:ext uri="{FF2B5EF4-FFF2-40B4-BE49-F238E27FC236}">
                <a16:creationId xmlns:a16="http://schemas.microsoft.com/office/drawing/2014/main" id="{75906647-1BF6-4900-9D8A-B672D06E4F8A}"/>
              </a:ext>
            </a:extLst>
          </p:cNvPr>
          <p:cNvSpPr>
            <a:spLocks noGrp="1"/>
          </p:cNvSpPr>
          <p:nvPr>
            <p:ph type="sldNum" sz="quarter" idx="12"/>
          </p:nvPr>
        </p:nvSpPr>
        <p:spPr/>
        <p:txBody>
          <a:bodyPr/>
          <a:lstStyle/>
          <a:p>
            <a:fld id="{D57F1E4F-1CFF-5643-939E-217C01CDF565}" type="slidenum">
              <a:rPr lang="en-US" sz="2000" b="1" smtClean="0">
                <a:latin typeface="Century Gothic" panose="020B0502020202020204" pitchFamily="34" charset="0"/>
              </a:rPr>
              <a:pPr/>
              <a:t>15</a:t>
            </a:fld>
            <a:endParaRPr lang="en-US" sz="2000" b="1">
              <a:latin typeface="Century Gothic" panose="020B0502020202020204" pitchFamily="34" charset="0"/>
            </a:endParaRPr>
          </a:p>
        </p:txBody>
      </p:sp>
      <p:sp>
        <p:nvSpPr>
          <p:cNvPr id="6" name="Rectángulo 5">
            <a:extLst>
              <a:ext uri="{FF2B5EF4-FFF2-40B4-BE49-F238E27FC236}">
                <a16:creationId xmlns:a16="http://schemas.microsoft.com/office/drawing/2014/main" id="{FACCE5D7-307F-03EB-BF54-99171E9F6281}"/>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10" name="Picture 2" descr="Clientes y aliados | Centro de Evaluación | Uniandes">
            <a:extLst>
              <a:ext uri="{FF2B5EF4-FFF2-40B4-BE49-F238E27FC236}">
                <a16:creationId xmlns:a16="http://schemas.microsoft.com/office/drawing/2014/main" id="{85B2D4DE-DA81-F67E-5C8C-3C665757F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3">
            <a:extLst>
              <a:ext uri="{FF2B5EF4-FFF2-40B4-BE49-F238E27FC236}">
                <a16:creationId xmlns:a16="http://schemas.microsoft.com/office/drawing/2014/main" id="{DA438E83-87D1-5F14-67D9-6C60F9CED07F}"/>
              </a:ext>
            </a:extLst>
          </p:cNvPr>
          <p:cNvGraphicFramePr>
            <a:graphicFrameLocks noGrp="1"/>
          </p:cNvGraphicFramePr>
          <p:nvPr>
            <p:extLst>
              <p:ext uri="{D42A27DB-BD31-4B8C-83A1-F6EECF244321}">
                <p14:modId xmlns:p14="http://schemas.microsoft.com/office/powerpoint/2010/main" val="1040631600"/>
              </p:ext>
            </p:extLst>
          </p:nvPr>
        </p:nvGraphicFramePr>
        <p:xfrm>
          <a:off x="5872101" y="2935012"/>
          <a:ext cx="5054312" cy="3386250"/>
        </p:xfrm>
        <a:graphic>
          <a:graphicData uri="http://schemas.openxmlformats.org/drawingml/2006/table">
            <a:tbl>
              <a:tblPr firstRow="1" bandRow="1">
                <a:tableStyleId>{21E4AEA4-8DFA-4A89-87EB-49C32662AFE0}</a:tableStyleId>
              </a:tblPr>
              <a:tblGrid>
                <a:gridCol w="902615">
                  <a:extLst>
                    <a:ext uri="{9D8B030D-6E8A-4147-A177-3AD203B41FA5}">
                      <a16:colId xmlns:a16="http://schemas.microsoft.com/office/drawing/2014/main" val="3476035917"/>
                    </a:ext>
                  </a:extLst>
                </a:gridCol>
                <a:gridCol w="4151697">
                  <a:extLst>
                    <a:ext uri="{9D8B030D-6E8A-4147-A177-3AD203B41FA5}">
                      <a16:colId xmlns:a16="http://schemas.microsoft.com/office/drawing/2014/main" val="2563670432"/>
                    </a:ext>
                  </a:extLst>
                </a:gridCol>
              </a:tblGrid>
              <a:tr h="244665">
                <a:tc>
                  <a:txBody>
                    <a:bodyPr/>
                    <a:lstStyle/>
                    <a:p>
                      <a:pPr algn="ctr"/>
                      <a:r>
                        <a:rPr lang="es-CO" sz="1100">
                          <a:latin typeface="Century Gothic"/>
                        </a:rPr>
                        <a:t>Actividad</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r>
                        <a:rPr lang="es-CO" sz="1100">
                          <a:latin typeface="Century Gothic"/>
                        </a:rPr>
                        <a:t>Temática</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475106086"/>
                  </a:ext>
                </a:extLst>
              </a:tr>
              <a:tr h="284058">
                <a:tc>
                  <a:txBody>
                    <a:bodyPr/>
                    <a:lstStyle/>
                    <a:p>
                      <a:pPr algn="ctr"/>
                      <a:r>
                        <a:rPr lang="es-CO" sz="1100">
                          <a:latin typeface="Century Gothic"/>
                        </a:rPr>
                        <a:t>1</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r>
                        <a:rPr lang="es-CO" sz="1100">
                          <a:latin typeface="Century Gothic"/>
                        </a:rPr>
                        <a:t>Costo de Oportunidad y Valor del Dinero en el Tiempo</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805346290"/>
                  </a:ext>
                </a:extLst>
              </a:tr>
              <a:tr h="284058">
                <a:tc>
                  <a:txBody>
                    <a:bodyPr/>
                    <a:lstStyle/>
                    <a:p>
                      <a:pPr algn="ctr"/>
                      <a:r>
                        <a:rPr lang="es-CO" sz="1100">
                          <a:latin typeface="Century Gothic"/>
                        </a:rPr>
                        <a:t>2</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r>
                        <a:rPr lang="es-CO" sz="1100">
                          <a:latin typeface="Century Gothic"/>
                        </a:rPr>
                        <a:t>Concepto de Interés</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580168282"/>
                  </a:ext>
                </a:extLst>
              </a:tr>
              <a:tr h="284058">
                <a:tc>
                  <a:txBody>
                    <a:bodyPr/>
                    <a:lstStyle/>
                    <a:p>
                      <a:pPr algn="ctr"/>
                      <a:r>
                        <a:rPr lang="es-CO" sz="1100">
                          <a:latin typeface="Century Gothic"/>
                        </a:rPr>
                        <a:t>3</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r>
                        <a:rPr lang="es-CO" sz="1100">
                          <a:latin typeface="Century Gothic"/>
                        </a:rPr>
                        <a:t>Relaciones de Equivalencia</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545650977"/>
                  </a:ext>
                </a:extLst>
              </a:tr>
              <a:tr h="284058">
                <a:tc>
                  <a:txBody>
                    <a:bodyPr/>
                    <a:lstStyle/>
                    <a:p>
                      <a:pPr algn="ctr"/>
                      <a:r>
                        <a:rPr lang="es-CO" sz="1100">
                          <a:latin typeface="Century Gothic"/>
                        </a:rPr>
                        <a:t>4</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r>
                        <a:rPr lang="es-CO" sz="1100">
                          <a:latin typeface="Century Gothic"/>
                        </a:rPr>
                        <a:t>Indicadores de Bondad Financiera</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657173551"/>
                  </a:ext>
                </a:extLst>
              </a:tr>
              <a:tr h="284058">
                <a:tc>
                  <a:txBody>
                    <a:bodyPr/>
                    <a:lstStyle/>
                    <a:p>
                      <a:pPr algn="ctr"/>
                      <a:r>
                        <a:rPr lang="es-CO" sz="1100">
                          <a:latin typeface="Century Gothic"/>
                        </a:rPr>
                        <a:t>5</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r>
                        <a:rPr lang="es-CO" sz="1100">
                          <a:latin typeface="Century Gothic"/>
                        </a:rPr>
                        <a:t>Construcción del Flujo de Caja Libre de un Proyecto de Inversión</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312665071"/>
                  </a:ext>
                </a:extLst>
              </a:tr>
              <a:tr h="284058">
                <a:tc>
                  <a:txBody>
                    <a:bodyPr/>
                    <a:lstStyle/>
                    <a:p>
                      <a:pPr algn="ctr"/>
                      <a:r>
                        <a:rPr lang="es-CO" sz="1100">
                          <a:latin typeface="Century Gothic"/>
                        </a:rPr>
                        <a:t>6</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r>
                        <a:rPr lang="es-CO" sz="1100">
                          <a:latin typeface="Century Gothic"/>
                        </a:rPr>
                        <a:t>Comparación y Selección de Proyectos</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341613886"/>
                  </a:ext>
                </a:extLst>
              </a:tr>
              <a:tr h="402977">
                <a:tc>
                  <a:txBody>
                    <a:bodyPr/>
                    <a:lstStyle/>
                    <a:p>
                      <a:pPr algn="ctr"/>
                      <a:r>
                        <a:rPr lang="es-CO" sz="1100">
                          <a:latin typeface="Century Gothic"/>
                        </a:rPr>
                        <a:t>7</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r>
                        <a:rPr lang="es-CO" sz="1100">
                          <a:latin typeface="Century Gothic"/>
                        </a:rPr>
                        <a:t>Costo Promedio Ponderado de Capital y la Financiación de Proyectos de Inversión</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411221854"/>
                  </a:ext>
                </a:extLst>
              </a:tr>
              <a:tr h="402977">
                <a:tc>
                  <a:txBody>
                    <a:bodyPr/>
                    <a:lstStyle/>
                    <a:p>
                      <a:pPr algn="ctr"/>
                      <a:r>
                        <a:rPr lang="es-CO" sz="1100">
                          <a:latin typeface="Century Gothic"/>
                        </a:rPr>
                        <a:t>8</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r>
                        <a:rPr lang="es-CO" sz="1100">
                          <a:latin typeface="Century Gothic"/>
                        </a:rPr>
                        <a:t>Inflación y su impacto en el Flujo de Caja Libre de un Proyecto de Inversión.</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276203662"/>
                  </a:ext>
                </a:extLst>
              </a:tr>
              <a:tr h="402977">
                <a:tc>
                  <a:txBody>
                    <a:bodyPr/>
                    <a:lstStyle/>
                    <a:p>
                      <a:pPr algn="ctr"/>
                      <a:r>
                        <a:rPr lang="es-CO" sz="1100">
                          <a:latin typeface="Century Gothic"/>
                        </a:rPr>
                        <a:t>9</a:t>
                      </a: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marL="0" marR="0" lvl="0" indent="0" algn="ctr">
                        <a:lnSpc>
                          <a:spcPct val="100000"/>
                        </a:lnSpc>
                        <a:spcBef>
                          <a:spcPts val="0"/>
                        </a:spcBef>
                        <a:spcAft>
                          <a:spcPts val="0"/>
                        </a:spcAft>
                        <a:buNone/>
                      </a:pPr>
                      <a:r>
                        <a:rPr lang="es-CO" sz="1100" b="0" i="0" u="none" strike="noStrike" noProof="0">
                          <a:latin typeface="Century Gothic"/>
                        </a:rPr>
                        <a:t>Concepto básico de Riesgo y sus aplicaciones dentro de la evaluación financiera de Proyectos de Inversión.</a:t>
                      </a:r>
                      <a:endParaRPr lang="en-US" sz="1100" b="0" i="0" u="none" strike="noStrike" noProof="0">
                        <a:latin typeface="Century Gothic"/>
                      </a:endParaRPr>
                    </a:p>
                  </a:txBody>
                  <a:tcPr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2922871380"/>
                  </a:ext>
                </a:extLst>
              </a:tr>
            </a:tbl>
          </a:graphicData>
        </a:graphic>
      </p:graphicFrame>
      <p:sp>
        <p:nvSpPr>
          <p:cNvPr id="4" name="Rectángulo 3">
            <a:extLst>
              <a:ext uri="{FF2B5EF4-FFF2-40B4-BE49-F238E27FC236}">
                <a16:creationId xmlns:a16="http://schemas.microsoft.com/office/drawing/2014/main" id="{507BBCC1-DAC2-68E5-6A81-C377FFE9912E}"/>
              </a:ext>
            </a:extLst>
          </p:cNvPr>
          <p:cNvSpPr/>
          <p:nvPr/>
        </p:nvSpPr>
        <p:spPr>
          <a:xfrm>
            <a:off x="1448088" y="1831232"/>
            <a:ext cx="9767780" cy="969496"/>
          </a:xfrm>
          <a:prstGeom prst="rect">
            <a:avLst/>
          </a:prstGeom>
        </p:spPr>
        <p:txBody>
          <a:bodyPr wrap="square">
            <a:spAutoFit/>
          </a:bodyPr>
          <a:lstStyle/>
          <a:p>
            <a:pPr algn="ctr"/>
            <a:r>
              <a:rPr lang="es-ES_tradnl" sz="1600" b="1">
                <a:solidFill>
                  <a:srgbClr val="C00000"/>
                </a:solidFill>
                <a:latin typeface="Century Gothic" panose="020B0502020202020204" pitchFamily="34" charset="0"/>
              </a:rPr>
              <a:t>Actividades magistrales</a:t>
            </a:r>
          </a:p>
          <a:p>
            <a:pPr algn="ctr"/>
            <a:endParaRPr lang="es-ES_tradnl" sz="900">
              <a:solidFill>
                <a:schemeClr val="accent1"/>
              </a:solidFill>
              <a:latin typeface="Century Gothic" panose="020B0502020202020204" pitchFamily="34" charset="0"/>
            </a:endParaRPr>
          </a:p>
          <a:p>
            <a:pPr marL="285750" indent="-285750" algn="just">
              <a:buFont typeface="Courier New" panose="02070309020205020404" pitchFamily="49" charset="0"/>
              <a:buChar char="o"/>
            </a:pPr>
            <a:r>
              <a:rPr lang="es-ES_tradnl" sz="1600">
                <a:solidFill>
                  <a:schemeClr val="accent1"/>
                </a:solidFill>
                <a:latin typeface="Century Gothic" panose="020B0502020202020204" pitchFamily="34" charset="0"/>
              </a:rPr>
              <a:t>Buscan evaluar y afianzar los conocimientos adquiridos al finalizar cada módulo temático.</a:t>
            </a:r>
          </a:p>
          <a:p>
            <a:pPr marL="285750" indent="-285750" algn="just">
              <a:buFont typeface="Courier New" panose="02070309020205020404" pitchFamily="49" charset="0"/>
              <a:buChar char="o"/>
            </a:pPr>
            <a:r>
              <a:rPr lang="es-ES_tradnl" sz="1600">
                <a:solidFill>
                  <a:schemeClr val="accent1"/>
                </a:solidFill>
                <a:latin typeface="Century Gothic" panose="020B0502020202020204" pitchFamily="34" charset="0"/>
              </a:rPr>
              <a:t>Actividades después de la última clase magistral de cada módulo.</a:t>
            </a:r>
          </a:p>
        </p:txBody>
      </p:sp>
      <p:sp>
        <p:nvSpPr>
          <p:cNvPr id="5" name="Rectángulo 4">
            <a:extLst>
              <a:ext uri="{FF2B5EF4-FFF2-40B4-BE49-F238E27FC236}">
                <a16:creationId xmlns:a16="http://schemas.microsoft.com/office/drawing/2014/main" id="{E485A76F-6107-D304-6067-E244D871BE9A}"/>
              </a:ext>
            </a:extLst>
          </p:cNvPr>
          <p:cNvSpPr/>
          <p:nvPr/>
        </p:nvSpPr>
        <p:spPr>
          <a:xfrm>
            <a:off x="581190" y="5377705"/>
            <a:ext cx="3334838" cy="1231106"/>
          </a:xfrm>
          <a:prstGeom prst="rect">
            <a:avLst/>
          </a:prstGeom>
        </p:spPr>
        <p:txBody>
          <a:bodyPr wrap="square">
            <a:spAutoFit/>
          </a:bodyPr>
          <a:lstStyle/>
          <a:p>
            <a:pPr algn="ctr"/>
            <a:r>
              <a:rPr lang="es-ES_tradnl" sz="1600" b="1">
                <a:solidFill>
                  <a:srgbClr val="0070C0"/>
                </a:solidFill>
                <a:latin typeface="Century Gothic" panose="020B0502020202020204" pitchFamily="34" charset="0"/>
              </a:rPr>
              <a:t>Actividades formativas</a:t>
            </a:r>
          </a:p>
          <a:p>
            <a:pPr algn="ctr"/>
            <a:endParaRPr lang="es-ES_tradnl" sz="1000">
              <a:solidFill>
                <a:schemeClr val="accent1"/>
              </a:solidFill>
              <a:latin typeface="Century Gothic" panose="020B0502020202020204" pitchFamily="34" charset="0"/>
            </a:endParaRPr>
          </a:p>
          <a:p>
            <a:pPr marL="285750" indent="-285750" algn="just">
              <a:buFont typeface="Courier New" panose="02070309020205020404" pitchFamily="49" charset="0"/>
              <a:buChar char="o"/>
            </a:pPr>
            <a:r>
              <a:rPr lang="es-ES_tradnl" sz="1600">
                <a:solidFill>
                  <a:schemeClr val="accent1"/>
                </a:solidFill>
                <a:latin typeface="Century Gothic" panose="020B0502020202020204" pitchFamily="34" charset="0"/>
              </a:rPr>
              <a:t>Centradas en el aprendizaje y no en la calificación.</a:t>
            </a:r>
          </a:p>
          <a:p>
            <a:pPr marL="285750" indent="-285750" algn="just">
              <a:buFont typeface="Courier New" panose="02070309020205020404" pitchFamily="49" charset="0"/>
              <a:buChar char="o"/>
            </a:pPr>
            <a:r>
              <a:rPr lang="es-ES_tradnl" sz="1600">
                <a:solidFill>
                  <a:schemeClr val="accent1"/>
                </a:solidFill>
                <a:latin typeface="Century Gothic" panose="020B0502020202020204" pitchFamily="34" charset="0"/>
              </a:rPr>
              <a:t>Prueba y error.</a:t>
            </a:r>
          </a:p>
        </p:txBody>
      </p:sp>
      <p:pic>
        <p:nvPicPr>
          <p:cNvPr id="3080" name="Picture 8" descr="1. Estrategias de evaluación">
            <a:extLst>
              <a:ext uri="{FF2B5EF4-FFF2-40B4-BE49-F238E27FC236}">
                <a16:creationId xmlns:a16="http://schemas.microsoft.com/office/drawing/2014/main" id="{E8DD4351-4CD4-4552-35CB-20AD5334A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028" y="5238622"/>
            <a:ext cx="1514745" cy="1134597"/>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E5F00EBB-6D56-1EF1-4FAB-D923D49D3840}"/>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graphicFrame>
        <p:nvGraphicFramePr>
          <p:cNvPr id="8" name="Tabla 7">
            <a:extLst>
              <a:ext uri="{FF2B5EF4-FFF2-40B4-BE49-F238E27FC236}">
                <a16:creationId xmlns:a16="http://schemas.microsoft.com/office/drawing/2014/main" id="{0B1B2F1A-1B8D-4136-AB8B-A59E17CF72B5}"/>
              </a:ext>
            </a:extLst>
          </p:cNvPr>
          <p:cNvGraphicFramePr>
            <a:graphicFrameLocks noGrp="1"/>
          </p:cNvGraphicFramePr>
          <p:nvPr>
            <p:extLst>
              <p:ext uri="{D42A27DB-BD31-4B8C-83A1-F6EECF244321}">
                <p14:modId xmlns:p14="http://schemas.microsoft.com/office/powerpoint/2010/main" val="3919511091"/>
              </p:ext>
            </p:extLst>
          </p:nvPr>
        </p:nvGraphicFramePr>
        <p:xfrm>
          <a:off x="387458" y="2929184"/>
          <a:ext cx="5043316" cy="2247045"/>
        </p:xfrm>
        <a:graphic>
          <a:graphicData uri="http://schemas.openxmlformats.org/drawingml/2006/table">
            <a:tbl>
              <a:tblPr firstRow="1" firstCol="1" bandRow="1">
                <a:tableStyleId>{72833802-FEF1-4C79-8D5D-14CF1EAF98D9}</a:tableStyleId>
              </a:tblPr>
              <a:tblGrid>
                <a:gridCol w="2866246">
                  <a:extLst>
                    <a:ext uri="{9D8B030D-6E8A-4147-A177-3AD203B41FA5}">
                      <a16:colId xmlns:a16="http://schemas.microsoft.com/office/drawing/2014/main" val="395370261"/>
                    </a:ext>
                  </a:extLst>
                </a:gridCol>
                <a:gridCol w="2177070">
                  <a:extLst>
                    <a:ext uri="{9D8B030D-6E8A-4147-A177-3AD203B41FA5}">
                      <a16:colId xmlns:a16="http://schemas.microsoft.com/office/drawing/2014/main" val="3787657359"/>
                    </a:ext>
                  </a:extLst>
                </a:gridCol>
              </a:tblGrid>
              <a:tr h="395772">
                <a:tc>
                  <a:txBody>
                    <a:bodyPr/>
                    <a:lstStyle/>
                    <a:p>
                      <a:pPr algn="ctr">
                        <a:lnSpc>
                          <a:spcPct val="107000"/>
                        </a:lnSpc>
                        <a:spcAft>
                          <a:spcPts val="0"/>
                        </a:spcAft>
                      </a:pPr>
                      <a:r>
                        <a:rPr lang="es-CO" sz="1600">
                          <a:effectLst/>
                          <a:latin typeface="Century Gothic" panose="020B0502020202020204" pitchFamily="34" charset="0"/>
                        </a:rPr>
                        <a:t>Ítem</a:t>
                      </a:r>
                      <a:endParaRPr lang="es-CO"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1600">
                          <a:effectLst/>
                          <a:latin typeface="Century Gothic" panose="020B0502020202020204" pitchFamily="34" charset="0"/>
                        </a:rPr>
                        <a:t>Porcentaje (%)</a:t>
                      </a:r>
                      <a:endParaRPr lang="es-CO"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305226414"/>
                  </a:ext>
                </a:extLst>
              </a:tr>
              <a:tr h="417759">
                <a:tc>
                  <a:txBody>
                    <a:bodyPr/>
                    <a:lstStyle/>
                    <a:p>
                      <a:pPr algn="ctr">
                        <a:lnSpc>
                          <a:spcPct val="107000"/>
                        </a:lnSpc>
                        <a:spcAft>
                          <a:spcPts val="0"/>
                        </a:spcAft>
                      </a:pPr>
                      <a:r>
                        <a:rPr lang="es-CO" sz="1600">
                          <a:solidFill>
                            <a:schemeClr val="accent1"/>
                          </a:solidFill>
                          <a:effectLst/>
                          <a:latin typeface="Century Gothic" panose="020B0502020202020204" pitchFamily="34" charset="0"/>
                        </a:rPr>
                        <a:t>Examen Parcial </a:t>
                      </a:r>
                      <a:r>
                        <a:rPr lang="es-CO" sz="1600" i="1">
                          <a:solidFill>
                            <a:schemeClr val="accent1"/>
                          </a:solidFill>
                          <a:effectLst/>
                          <a:latin typeface="Century Gothic" panose="020B0502020202020204" pitchFamily="34" charset="0"/>
                        </a:rPr>
                        <a:t>Midterm</a:t>
                      </a:r>
                      <a:endParaRPr lang="es-CO" sz="1600" i="1">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lnSpc>
                          <a:spcPct val="107000"/>
                        </a:lnSpc>
                        <a:spcAft>
                          <a:spcPts val="0"/>
                        </a:spcAft>
                      </a:pPr>
                      <a:r>
                        <a:rPr lang="es-CO" sz="1600">
                          <a:solidFill>
                            <a:schemeClr val="accent1"/>
                          </a:solidFill>
                          <a:effectLst/>
                          <a:latin typeface="Century Gothic" panose="020B0502020202020204" pitchFamily="34" charset="0"/>
                        </a:rPr>
                        <a:t>30%</a:t>
                      </a:r>
                      <a:endPar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val="1494034774"/>
                  </a:ext>
                </a:extLst>
              </a:tr>
              <a:tr h="477838">
                <a:tc>
                  <a:txBody>
                    <a:bodyPr/>
                    <a:lstStyle/>
                    <a:p>
                      <a:pPr algn="ctr">
                        <a:lnSpc>
                          <a:spcPct val="107000"/>
                        </a:lnSpc>
                        <a:spcAft>
                          <a:spcPts val="0"/>
                        </a:spcAft>
                      </a:pPr>
                      <a:r>
                        <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Examen Parcial Final</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lnSpc>
                          <a:spcPct val="107000"/>
                        </a:lnSpc>
                        <a:spcAft>
                          <a:spcPts val="0"/>
                        </a:spcAft>
                      </a:pPr>
                      <a:r>
                        <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30%</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val="2763224080"/>
                  </a:ext>
                </a:extLst>
              </a:tr>
              <a:tr h="477838">
                <a:tc>
                  <a:txBody>
                    <a:bodyPr/>
                    <a:lstStyle/>
                    <a:p>
                      <a:pPr algn="ctr">
                        <a:lnSpc>
                          <a:spcPct val="107000"/>
                        </a:lnSpc>
                        <a:spcAft>
                          <a:spcPts val="0"/>
                        </a:spcAft>
                      </a:pPr>
                      <a:r>
                        <a:rPr lang="es-CO" sz="1600">
                          <a:solidFill>
                            <a:schemeClr val="accent1"/>
                          </a:solidFill>
                          <a:effectLst/>
                          <a:latin typeface="Century Gothic" panose="020B0502020202020204" pitchFamily="34" charset="0"/>
                        </a:rPr>
                        <a:t>Caso de Consultoría </a:t>
                      </a:r>
                      <a:endPar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1600">
                          <a:solidFill>
                            <a:schemeClr val="accent1"/>
                          </a:solidFill>
                          <a:effectLst/>
                          <a:latin typeface="Century Gothic" panose="020B0502020202020204" pitchFamily="34" charset="0"/>
                        </a:rPr>
                        <a:t>20%</a:t>
                      </a:r>
                      <a:endPar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426958484"/>
                  </a:ext>
                </a:extLst>
              </a:tr>
              <a:tr h="477838">
                <a:tc>
                  <a:txBody>
                    <a:bodyPr/>
                    <a:lstStyle/>
                    <a:p>
                      <a:pPr algn="ctr">
                        <a:lnSpc>
                          <a:spcPct val="107000"/>
                        </a:lnSpc>
                        <a:spcAft>
                          <a:spcPts val="0"/>
                        </a:spcAft>
                      </a:pPr>
                      <a:r>
                        <a:rPr lang="es-CO" sz="1600">
                          <a:solidFill>
                            <a:schemeClr val="accent1"/>
                          </a:solidFill>
                          <a:effectLst/>
                          <a:latin typeface="Century Gothic" panose="020B0502020202020204" pitchFamily="34" charset="0"/>
                        </a:rPr>
                        <a:t>Actividades magistrales</a:t>
                      </a:r>
                      <a:endPar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0"/>
                        </a:spcAft>
                      </a:pPr>
                      <a:r>
                        <a:rPr lang="es-CO" sz="1600">
                          <a:solidFill>
                            <a:schemeClr val="accent1"/>
                          </a:solidFill>
                          <a:effectLst/>
                          <a:latin typeface="Century Gothic" panose="020B0502020202020204" pitchFamily="34" charset="0"/>
                        </a:rPr>
                        <a:t>20%</a:t>
                      </a:r>
                      <a:endPar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8647537"/>
                  </a:ext>
                </a:extLst>
              </a:tr>
            </a:tbl>
          </a:graphicData>
        </a:graphic>
      </p:graphicFrame>
    </p:spTree>
    <p:extLst>
      <p:ext uri="{BB962C8B-B14F-4D97-AF65-F5344CB8AC3E}">
        <p14:creationId xmlns:p14="http://schemas.microsoft.com/office/powerpoint/2010/main" val="331926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par>
                                <p:cTn id="13" presetID="2" presetClass="entr" presetSubtype="4"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anim calcmode="lin" valueType="num">
                                      <p:cBhvr additive="base">
                                        <p:cTn id="15" dur="500" fill="hold"/>
                                        <p:tgtEl>
                                          <p:spTgt spid="3080"/>
                                        </p:tgtEl>
                                        <p:attrNameLst>
                                          <p:attrName>ppt_x</p:attrName>
                                        </p:attrNameLst>
                                      </p:cBhvr>
                                      <p:tavLst>
                                        <p:tav tm="0">
                                          <p:val>
                                            <p:strVal val="#ppt_x"/>
                                          </p:val>
                                        </p:tav>
                                        <p:tav tm="100000">
                                          <p:val>
                                            <p:strVal val="#ppt_x"/>
                                          </p:val>
                                        </p:tav>
                                      </p:tavLst>
                                    </p:anim>
                                    <p:anim calcmode="lin" valueType="num">
                                      <p:cBhvr additive="base">
                                        <p:cTn id="16"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nut 18"/>
          <p:cNvSpPr/>
          <p:nvPr/>
        </p:nvSpPr>
        <p:spPr>
          <a:xfrm>
            <a:off x="4139373" y="2077634"/>
            <a:ext cx="3807011" cy="3742902"/>
          </a:xfrm>
          <a:prstGeom prst="donut">
            <a:avLst>
              <a:gd name="adj" fmla="val 319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4" name="Oval 3"/>
          <p:cNvSpPr/>
          <p:nvPr/>
        </p:nvSpPr>
        <p:spPr>
          <a:xfrm>
            <a:off x="3265863" y="904152"/>
            <a:ext cx="5544616" cy="5400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409879" y="1048168"/>
            <a:ext cx="5224772" cy="5112568"/>
          </a:xfrm>
          <a:prstGeom prst="ellipse">
            <a:avLst/>
          </a:prstGeom>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498111" y="1352458"/>
            <a:ext cx="360040" cy="2215991"/>
          </a:xfrm>
          <a:prstGeom prst="rect">
            <a:avLst/>
          </a:prstGeom>
          <a:noFill/>
        </p:spPr>
        <p:txBody>
          <a:bodyPr wrap="square" rtlCol="0">
            <a:spAutoFit/>
          </a:bodyPr>
          <a:lstStyle/>
          <a:p>
            <a:r>
              <a:rPr lang="en-US" sz="13800">
                <a:solidFill>
                  <a:srgbClr val="92D050"/>
                </a:solidFill>
              </a:rPr>
              <a:t>$</a:t>
            </a:r>
          </a:p>
        </p:txBody>
      </p:sp>
      <p:sp>
        <p:nvSpPr>
          <p:cNvPr id="12" name="TextBox 11"/>
          <p:cNvSpPr txBox="1"/>
          <p:nvPr/>
        </p:nvSpPr>
        <p:spPr>
          <a:xfrm rot="10800000">
            <a:off x="6218192" y="3715612"/>
            <a:ext cx="360040" cy="2215991"/>
          </a:xfrm>
          <a:prstGeom prst="rect">
            <a:avLst/>
          </a:prstGeom>
          <a:noFill/>
        </p:spPr>
        <p:txBody>
          <a:bodyPr wrap="square" rtlCol="0">
            <a:spAutoFit/>
          </a:bodyPr>
          <a:lstStyle/>
          <a:p>
            <a:r>
              <a:rPr lang="en-US" sz="13800">
                <a:solidFill>
                  <a:srgbClr val="92D050"/>
                </a:solidFill>
              </a:rPr>
              <a:t>$</a:t>
            </a:r>
          </a:p>
        </p:txBody>
      </p:sp>
      <p:sp>
        <p:nvSpPr>
          <p:cNvPr id="13" name="TextBox 12"/>
          <p:cNvSpPr txBox="1"/>
          <p:nvPr/>
        </p:nvSpPr>
        <p:spPr>
          <a:xfrm rot="5400000">
            <a:off x="7450455" y="2208426"/>
            <a:ext cx="360040" cy="2215991"/>
          </a:xfrm>
          <a:prstGeom prst="rect">
            <a:avLst/>
          </a:prstGeom>
          <a:noFill/>
        </p:spPr>
        <p:txBody>
          <a:bodyPr wrap="square" rtlCol="0">
            <a:spAutoFit/>
          </a:bodyPr>
          <a:lstStyle/>
          <a:p>
            <a:r>
              <a:rPr lang="en-US" sz="13800">
                <a:solidFill>
                  <a:srgbClr val="92D050"/>
                </a:solidFill>
              </a:rPr>
              <a:t>$</a:t>
            </a:r>
          </a:p>
        </p:txBody>
      </p:sp>
      <p:sp>
        <p:nvSpPr>
          <p:cNvPr id="14" name="TextBox 13"/>
          <p:cNvSpPr txBox="1"/>
          <p:nvPr/>
        </p:nvSpPr>
        <p:spPr>
          <a:xfrm rot="16200000">
            <a:off x="4265847" y="2928505"/>
            <a:ext cx="360040" cy="2215991"/>
          </a:xfrm>
          <a:prstGeom prst="rect">
            <a:avLst/>
          </a:prstGeom>
          <a:noFill/>
        </p:spPr>
        <p:txBody>
          <a:bodyPr wrap="square" rtlCol="0">
            <a:spAutoFit/>
          </a:bodyPr>
          <a:lstStyle/>
          <a:p>
            <a:r>
              <a:rPr lang="en-US" sz="13800">
                <a:solidFill>
                  <a:srgbClr val="92D050"/>
                </a:solidFill>
              </a:rPr>
              <a:t>$</a:t>
            </a:r>
          </a:p>
        </p:txBody>
      </p:sp>
      <p:sp>
        <p:nvSpPr>
          <p:cNvPr id="15" name="TextBox 14"/>
          <p:cNvSpPr txBox="1"/>
          <p:nvPr/>
        </p:nvSpPr>
        <p:spPr>
          <a:xfrm rot="18568929">
            <a:off x="4513999" y="1942236"/>
            <a:ext cx="360040" cy="2215991"/>
          </a:xfrm>
          <a:prstGeom prst="rect">
            <a:avLst/>
          </a:prstGeom>
          <a:noFill/>
        </p:spPr>
        <p:txBody>
          <a:bodyPr wrap="square" rtlCol="0">
            <a:spAutoFit/>
          </a:bodyPr>
          <a:lstStyle/>
          <a:p>
            <a:r>
              <a:rPr lang="en-US" sz="13800">
                <a:solidFill>
                  <a:srgbClr val="92D050"/>
                </a:solidFill>
              </a:rPr>
              <a:t>?</a:t>
            </a:r>
          </a:p>
        </p:txBody>
      </p:sp>
      <p:sp>
        <p:nvSpPr>
          <p:cNvPr id="16" name="TextBox 15"/>
          <p:cNvSpPr txBox="1"/>
          <p:nvPr/>
        </p:nvSpPr>
        <p:spPr>
          <a:xfrm rot="2636538">
            <a:off x="6592364" y="1309012"/>
            <a:ext cx="360040" cy="2215991"/>
          </a:xfrm>
          <a:prstGeom prst="rect">
            <a:avLst/>
          </a:prstGeom>
          <a:noFill/>
        </p:spPr>
        <p:txBody>
          <a:bodyPr wrap="square" rtlCol="0">
            <a:spAutoFit/>
          </a:bodyPr>
          <a:lstStyle/>
          <a:p>
            <a:r>
              <a:rPr lang="en-US" sz="13800">
                <a:solidFill>
                  <a:srgbClr val="92D050"/>
                </a:solidFill>
              </a:rPr>
              <a:t>?</a:t>
            </a:r>
          </a:p>
        </p:txBody>
      </p:sp>
      <p:sp>
        <p:nvSpPr>
          <p:cNvPr id="17" name="TextBox 16"/>
          <p:cNvSpPr txBox="1"/>
          <p:nvPr/>
        </p:nvSpPr>
        <p:spPr>
          <a:xfrm rot="7816145">
            <a:off x="7134818" y="3199784"/>
            <a:ext cx="360040" cy="2215991"/>
          </a:xfrm>
          <a:prstGeom prst="rect">
            <a:avLst/>
          </a:prstGeom>
          <a:noFill/>
        </p:spPr>
        <p:txBody>
          <a:bodyPr wrap="square" rtlCol="0">
            <a:spAutoFit/>
          </a:bodyPr>
          <a:lstStyle/>
          <a:p>
            <a:r>
              <a:rPr lang="en-US" sz="13800">
                <a:solidFill>
                  <a:srgbClr val="92D050"/>
                </a:solidFill>
              </a:rPr>
              <a:t>?</a:t>
            </a:r>
          </a:p>
        </p:txBody>
      </p:sp>
      <p:sp>
        <p:nvSpPr>
          <p:cNvPr id="18" name="TextBox 17"/>
          <p:cNvSpPr txBox="1"/>
          <p:nvPr/>
        </p:nvSpPr>
        <p:spPr>
          <a:xfrm rot="13393275">
            <a:off x="5028681" y="3762008"/>
            <a:ext cx="360040" cy="2215991"/>
          </a:xfrm>
          <a:prstGeom prst="rect">
            <a:avLst/>
          </a:prstGeom>
          <a:noFill/>
        </p:spPr>
        <p:txBody>
          <a:bodyPr wrap="square" rtlCol="0">
            <a:spAutoFit/>
          </a:bodyPr>
          <a:lstStyle/>
          <a:p>
            <a:r>
              <a:rPr lang="en-US" sz="13800">
                <a:solidFill>
                  <a:srgbClr val="92D050"/>
                </a:solidFill>
              </a:rPr>
              <a:t>?</a:t>
            </a:r>
          </a:p>
        </p:txBody>
      </p:sp>
      <p:sp>
        <p:nvSpPr>
          <p:cNvPr id="6" name="Rectangle 5"/>
          <p:cNvSpPr/>
          <p:nvPr/>
        </p:nvSpPr>
        <p:spPr>
          <a:xfrm>
            <a:off x="2833816" y="1552224"/>
            <a:ext cx="6350451" cy="8856984"/>
          </a:xfrm>
          <a:prstGeom prst="rect">
            <a:avLst/>
          </a:prstGeom>
          <a:noFill/>
        </p:spPr>
        <p:txBody>
          <a:bodyPr spcFirstLastPara="1" wrap="none" lIns="91440" tIns="45720" rIns="91440" bIns="45720" numCol="1">
            <a:prstTxWarp prst="textArchUp">
              <a:avLst>
                <a:gd name="adj" fmla="val 10703002"/>
              </a:avLst>
            </a:prstTxWarp>
            <a:spAutoFit/>
          </a:bodyP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ritannic Bold" panose="020B0903060703020204" pitchFamily="34" charset="0"/>
              </a:rPr>
              <a:t>  QUIEN QUIERE SER</a:t>
            </a:r>
          </a:p>
        </p:txBody>
      </p:sp>
      <p:sp>
        <p:nvSpPr>
          <p:cNvPr id="8" name="Rectangle 7"/>
          <p:cNvSpPr/>
          <p:nvPr/>
        </p:nvSpPr>
        <p:spPr>
          <a:xfrm>
            <a:off x="2833815" y="-2581690"/>
            <a:ext cx="6350451" cy="8051804"/>
          </a:xfrm>
          <a:prstGeom prst="rect">
            <a:avLst/>
          </a:prstGeom>
          <a:noFill/>
        </p:spPr>
        <p:txBody>
          <a:bodyPr spcFirstLastPara="1" wrap="none" lIns="91440" tIns="45720" rIns="91440" bIns="45720" numCol="1">
            <a:prstTxWarp prst="textArchDown">
              <a:avLst/>
            </a:prstTxWarp>
            <a:spAutoFit/>
          </a:bodyPr>
          <a:lstStyle/>
          <a:p>
            <a:pPr algn="ctr"/>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ritannic Bold" panose="020B0903060703020204" pitchFamily="34" charset="0"/>
              </a:rPr>
              <a:t>  QUIEN QUIERE SER</a:t>
            </a:r>
          </a:p>
        </p:txBody>
      </p:sp>
      <p:sp>
        <p:nvSpPr>
          <p:cNvPr id="9" name="Rectangle 8"/>
          <p:cNvSpPr/>
          <p:nvPr/>
        </p:nvSpPr>
        <p:spPr>
          <a:xfrm>
            <a:off x="2985227" y="3016192"/>
            <a:ext cx="5609228" cy="1200329"/>
          </a:xfrm>
          <a:prstGeom prst="rect">
            <a:avLst/>
          </a:prstGeom>
          <a:noFill/>
        </p:spPr>
        <p:txBody>
          <a:bodyPr wrap="none" lIns="91440" tIns="45720" rIns="91440" bIns="45720">
            <a:spAutoFit/>
          </a:bodyPr>
          <a:lstStyle/>
          <a:p>
            <a:pPr algn="ctr"/>
            <a:r>
              <a:rPr lang="en-US" sz="7200" b="1">
                <a:ln w="18415" cmpd="sng">
                  <a:solidFill>
                    <a:schemeClr val="tx1"/>
                  </a:solidFill>
                  <a:prstDash val="solid"/>
                </a:ln>
                <a:solidFill>
                  <a:srgbClr val="FFFFFF"/>
                </a:solidFill>
                <a:effectLst>
                  <a:glow rad="63500">
                    <a:schemeClr val="accent1">
                      <a:satMod val="175000"/>
                      <a:alpha val="40000"/>
                    </a:schemeClr>
                  </a:glow>
                  <a:outerShdw blurRad="63500" dir="3600000" algn="tl" rotWithShape="0">
                    <a:srgbClr val="000000">
                      <a:alpha val="70000"/>
                    </a:srgbClr>
                  </a:outerShdw>
                </a:effectLst>
                <a:latin typeface="Britannic Bold" panose="020B0903060703020204" pitchFamily="34" charset="0"/>
              </a:rPr>
              <a:t>  FINANCIERO</a:t>
            </a:r>
          </a:p>
        </p:txBody>
      </p:sp>
      <p:sp>
        <p:nvSpPr>
          <p:cNvPr id="3" name="Rectángulo 2">
            <a:extLst>
              <a:ext uri="{FF2B5EF4-FFF2-40B4-BE49-F238E27FC236}">
                <a16:creationId xmlns:a16="http://schemas.microsoft.com/office/drawing/2014/main" id="{CF42EAE5-E2A9-E430-45B7-F0F9283D5BBD}"/>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23" name="Picture 2" descr="Clientes y aliados | Centro de Evaluación | Uniandes">
            <a:extLst>
              <a:ext uri="{FF2B5EF4-FFF2-40B4-BE49-F238E27FC236}">
                <a16:creationId xmlns:a16="http://schemas.microsoft.com/office/drawing/2014/main" id="{CF9A4936-0845-3EAB-0FDF-A037AC9CB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ACECE7FE-1889-4E13-DC9E-3388A52074CC}"/>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200718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Título 1">
            <a:extLst>
              <a:ext uri="{FF2B5EF4-FFF2-40B4-BE49-F238E27FC236}">
                <a16:creationId xmlns:a16="http://schemas.microsoft.com/office/drawing/2014/main" id="{F6872B4D-4F67-4084-8AD5-4BE242FBB3C7}"/>
              </a:ext>
            </a:extLst>
          </p:cNvPr>
          <p:cNvSpPr>
            <a:spLocks noGrp="1"/>
          </p:cNvSpPr>
          <p:nvPr>
            <p:ph type="title"/>
          </p:nvPr>
        </p:nvSpPr>
        <p:spPr>
          <a:xfrm>
            <a:off x="581192" y="702156"/>
            <a:ext cx="11029616" cy="1013800"/>
          </a:xfrm>
        </p:spPr>
        <p:txBody>
          <a:bodyPr>
            <a:normAutofit fontScale="90000"/>
          </a:bodyPr>
          <a:lstStyle/>
          <a:p>
            <a:r>
              <a:rPr lang="es-CO" sz="3200">
                <a:latin typeface="Century Gothic" panose="020B0502020202020204" pitchFamily="34" charset="0"/>
              </a:rPr>
              <a:t>BONOS para nota final de actividades magistrales </a:t>
            </a:r>
          </a:p>
        </p:txBody>
      </p:sp>
      <p:sp>
        <p:nvSpPr>
          <p:cNvPr id="6" name="Rectángulo 5">
            <a:extLst>
              <a:ext uri="{FF2B5EF4-FFF2-40B4-BE49-F238E27FC236}">
                <a16:creationId xmlns:a16="http://schemas.microsoft.com/office/drawing/2014/main" id="{FACCE5D7-307F-03EB-BF54-99171E9F6281}"/>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10" name="Picture 2" descr="Clientes y aliados | Centro de Evaluación | Uniandes">
            <a:extLst>
              <a:ext uri="{FF2B5EF4-FFF2-40B4-BE49-F238E27FC236}">
                <a16:creationId xmlns:a16="http://schemas.microsoft.com/office/drawing/2014/main" id="{85B2D4DE-DA81-F67E-5C8C-3C665757F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507BBCC1-DAC2-68E5-6A81-C377FFE9912E}"/>
              </a:ext>
            </a:extLst>
          </p:cNvPr>
          <p:cNvSpPr/>
          <p:nvPr/>
        </p:nvSpPr>
        <p:spPr>
          <a:xfrm>
            <a:off x="1045026" y="2058267"/>
            <a:ext cx="9767780" cy="1384995"/>
          </a:xfrm>
          <a:prstGeom prst="rect">
            <a:avLst/>
          </a:prstGeom>
        </p:spPr>
        <p:txBody>
          <a:bodyPr wrap="square">
            <a:spAutoFit/>
          </a:bodyPr>
          <a:lstStyle/>
          <a:p>
            <a:pPr algn="ctr"/>
            <a:r>
              <a:rPr lang="es-ES_tradnl" sz="2000" b="1">
                <a:solidFill>
                  <a:srgbClr val="366658"/>
                </a:solidFill>
                <a:latin typeface="Century Gothic" panose="020B0502020202020204" pitchFamily="34" charset="0"/>
              </a:rPr>
              <a:t>Participaciones en clase</a:t>
            </a:r>
          </a:p>
          <a:p>
            <a:pPr algn="ctr"/>
            <a:endParaRPr lang="es-ES_tradnl" sz="1600">
              <a:solidFill>
                <a:schemeClr val="accent1"/>
              </a:solidFill>
              <a:latin typeface="Century Gothic" panose="020B0502020202020204" pitchFamily="34" charset="0"/>
            </a:endParaRPr>
          </a:p>
          <a:p>
            <a:pPr marL="285750" indent="-285750" algn="just">
              <a:buFont typeface="Courier New" panose="02070309020205020404" pitchFamily="49" charset="0"/>
              <a:buChar char="o"/>
            </a:pPr>
            <a:r>
              <a:rPr lang="es-ES_tradnl" sz="1600">
                <a:solidFill>
                  <a:schemeClr val="accent1"/>
                </a:solidFill>
                <a:latin typeface="Century Gothic" panose="020B0502020202020204" pitchFamily="34" charset="0"/>
              </a:rPr>
              <a:t>Cada participación en clase equivale a un bono de 0,20/5,00.</a:t>
            </a:r>
          </a:p>
          <a:p>
            <a:pPr marL="285750" indent="-285750" algn="just">
              <a:buFont typeface="Courier New" panose="02070309020205020404" pitchFamily="49" charset="0"/>
              <a:buChar char="o"/>
            </a:pPr>
            <a:r>
              <a:rPr lang="es-ES_tradnl" sz="1600">
                <a:solidFill>
                  <a:schemeClr val="accent1"/>
                </a:solidFill>
                <a:latin typeface="Century Gothic" panose="020B0502020202020204" pitchFamily="34" charset="0"/>
              </a:rPr>
              <a:t>En cada clase es posible obtener más de una participación. </a:t>
            </a:r>
          </a:p>
          <a:p>
            <a:pPr marL="285750" indent="-285750" algn="just">
              <a:buFont typeface="Courier New" panose="02070309020205020404" pitchFamily="49" charset="0"/>
              <a:buChar char="o"/>
            </a:pPr>
            <a:endParaRPr lang="es-ES_tradnl" sz="1600">
              <a:solidFill>
                <a:schemeClr val="accent1"/>
              </a:solidFill>
              <a:latin typeface="Century Gothic" panose="020B0502020202020204" pitchFamily="34" charset="0"/>
            </a:endParaRPr>
          </a:p>
        </p:txBody>
      </p:sp>
      <p:sp>
        <p:nvSpPr>
          <p:cNvPr id="15" name="CuadroTexto 14">
            <a:extLst>
              <a:ext uri="{FF2B5EF4-FFF2-40B4-BE49-F238E27FC236}">
                <a16:creationId xmlns:a16="http://schemas.microsoft.com/office/drawing/2014/main" id="{84363C7C-E67F-0A04-C9CC-D72E4C41CCB1}"/>
              </a:ext>
            </a:extLst>
          </p:cNvPr>
          <p:cNvSpPr txBox="1"/>
          <p:nvPr/>
        </p:nvSpPr>
        <p:spPr>
          <a:xfrm>
            <a:off x="1045025" y="5766567"/>
            <a:ext cx="9767780" cy="738664"/>
          </a:xfrm>
          <a:prstGeom prst="rect">
            <a:avLst/>
          </a:prstGeom>
          <a:noFill/>
        </p:spPr>
        <p:txBody>
          <a:bodyPr wrap="square" rtlCol="0">
            <a:spAutoFit/>
          </a:bodyPr>
          <a:lstStyle/>
          <a:p>
            <a:pPr algn="ctr"/>
            <a:r>
              <a:rPr lang="es-ES_tradnl" b="1">
                <a:solidFill>
                  <a:srgbClr val="C00000"/>
                </a:solidFill>
                <a:latin typeface="Century Gothic" panose="020B0502020202020204" pitchFamily="34" charset="0"/>
              </a:rPr>
              <a:t>¡La nota máxima que puede tener el 20% de las actividades magistrales es 5,50!</a:t>
            </a:r>
          </a:p>
          <a:p>
            <a:pPr algn="ctr"/>
            <a:r>
              <a:rPr lang="es-MX" sz="1200">
                <a:solidFill>
                  <a:srgbClr val="C00000"/>
                </a:solidFill>
                <a:latin typeface="Century Gothic" panose="020B0502020202020204" pitchFamily="34" charset="0"/>
              </a:rPr>
              <a:t>Para el estudiante que haya acumulado la mayor cantidad de bonos en la sección magistral, se le asignará dicha nota.</a:t>
            </a:r>
            <a:br>
              <a:rPr lang="es-MX" sz="1200">
                <a:solidFill>
                  <a:srgbClr val="C00000"/>
                </a:solidFill>
                <a:latin typeface="Century Gothic" panose="020B0502020202020204" pitchFamily="34" charset="0"/>
              </a:rPr>
            </a:br>
            <a:r>
              <a:rPr lang="es-MX" sz="1200">
                <a:solidFill>
                  <a:srgbClr val="C00000"/>
                </a:solidFill>
                <a:latin typeface="Century Gothic" panose="020B0502020202020204" pitchFamily="34" charset="0"/>
              </a:rPr>
              <a:t>A los demás estudiantes se les calculará su nota mediante una regla de tres proporcional según el número de bonos obtenidos.</a:t>
            </a:r>
            <a:endParaRPr lang="es-ES_tradnl" sz="1200">
              <a:solidFill>
                <a:srgbClr val="C00000"/>
              </a:solidFill>
              <a:latin typeface="Century Gothic" panose="020B0502020202020204" pitchFamily="34" charset="0"/>
            </a:endParaRPr>
          </a:p>
        </p:txBody>
      </p:sp>
      <p:pic>
        <p:nvPicPr>
          <p:cNvPr id="4098" name="Picture 2" descr="Maestra Hazblog: Técnicas de participación activa en el aula presencial o  virtual.">
            <a:extLst>
              <a:ext uri="{FF2B5EF4-FFF2-40B4-BE49-F238E27FC236}">
                <a16:creationId xmlns:a16="http://schemas.microsoft.com/office/drawing/2014/main" id="{12358164-1241-50EB-F120-796185852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5821" y="2736535"/>
            <a:ext cx="2412713" cy="2838486"/>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3">
            <a:extLst>
              <a:ext uri="{FF2B5EF4-FFF2-40B4-BE49-F238E27FC236}">
                <a16:creationId xmlns:a16="http://schemas.microsoft.com/office/drawing/2014/main" id="{C708E74D-5FD7-8C5F-9E2D-861B291273B4}"/>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17</a:t>
            </a:fld>
            <a:endParaRPr lang="en-US" sz="2000" b="1">
              <a:latin typeface="Century Gothic" panose="020B0502020202020204" pitchFamily="34" charset="0"/>
            </a:endParaRPr>
          </a:p>
        </p:txBody>
      </p:sp>
      <p:sp>
        <p:nvSpPr>
          <p:cNvPr id="5" name="Rectángulo 4">
            <a:extLst>
              <a:ext uri="{FF2B5EF4-FFF2-40B4-BE49-F238E27FC236}">
                <a16:creationId xmlns:a16="http://schemas.microsoft.com/office/drawing/2014/main" id="{319ACD53-ED18-A9D4-CEF9-E76003F7DF9A}"/>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graphicFrame>
        <p:nvGraphicFramePr>
          <p:cNvPr id="2" name="Tabla 7">
            <a:extLst>
              <a:ext uri="{FF2B5EF4-FFF2-40B4-BE49-F238E27FC236}">
                <a16:creationId xmlns:a16="http://schemas.microsoft.com/office/drawing/2014/main" id="{CFE52646-2C6F-509C-3EDE-B18F24D29A31}"/>
              </a:ext>
            </a:extLst>
          </p:cNvPr>
          <p:cNvGraphicFramePr>
            <a:graphicFrameLocks noGrp="1"/>
          </p:cNvGraphicFramePr>
          <p:nvPr>
            <p:extLst>
              <p:ext uri="{D42A27DB-BD31-4B8C-83A1-F6EECF244321}">
                <p14:modId xmlns:p14="http://schemas.microsoft.com/office/powerpoint/2010/main" val="2890741572"/>
              </p:ext>
            </p:extLst>
          </p:nvPr>
        </p:nvGraphicFramePr>
        <p:xfrm>
          <a:off x="3574342" y="3426534"/>
          <a:ext cx="5043316" cy="2247045"/>
        </p:xfrm>
        <a:graphic>
          <a:graphicData uri="http://schemas.openxmlformats.org/drawingml/2006/table">
            <a:tbl>
              <a:tblPr firstRow="1" firstCol="1" bandRow="1">
                <a:tableStyleId>{72833802-FEF1-4C79-8D5D-14CF1EAF98D9}</a:tableStyleId>
              </a:tblPr>
              <a:tblGrid>
                <a:gridCol w="2866246">
                  <a:extLst>
                    <a:ext uri="{9D8B030D-6E8A-4147-A177-3AD203B41FA5}">
                      <a16:colId xmlns:a16="http://schemas.microsoft.com/office/drawing/2014/main" val="395370261"/>
                    </a:ext>
                  </a:extLst>
                </a:gridCol>
                <a:gridCol w="2177070">
                  <a:extLst>
                    <a:ext uri="{9D8B030D-6E8A-4147-A177-3AD203B41FA5}">
                      <a16:colId xmlns:a16="http://schemas.microsoft.com/office/drawing/2014/main" val="3787657359"/>
                    </a:ext>
                  </a:extLst>
                </a:gridCol>
              </a:tblGrid>
              <a:tr h="395772">
                <a:tc>
                  <a:txBody>
                    <a:bodyPr/>
                    <a:lstStyle/>
                    <a:p>
                      <a:pPr algn="ctr">
                        <a:lnSpc>
                          <a:spcPct val="107000"/>
                        </a:lnSpc>
                        <a:spcAft>
                          <a:spcPts val="0"/>
                        </a:spcAft>
                      </a:pPr>
                      <a:r>
                        <a:rPr lang="es-CO" sz="1600">
                          <a:effectLst/>
                          <a:latin typeface="Century Gothic" panose="020B0502020202020204" pitchFamily="34" charset="0"/>
                        </a:rPr>
                        <a:t>Ítem</a:t>
                      </a:r>
                      <a:endParaRPr lang="es-CO"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1600">
                          <a:effectLst/>
                          <a:latin typeface="Century Gothic" panose="020B0502020202020204" pitchFamily="34" charset="0"/>
                        </a:rPr>
                        <a:t>Porcentaje (%)</a:t>
                      </a:r>
                      <a:endParaRPr lang="es-CO"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3305226414"/>
                  </a:ext>
                </a:extLst>
              </a:tr>
              <a:tr h="417759">
                <a:tc>
                  <a:txBody>
                    <a:bodyPr/>
                    <a:lstStyle/>
                    <a:p>
                      <a:pPr algn="ctr">
                        <a:lnSpc>
                          <a:spcPct val="107000"/>
                        </a:lnSpc>
                        <a:spcAft>
                          <a:spcPts val="0"/>
                        </a:spcAft>
                      </a:pPr>
                      <a:r>
                        <a:rPr lang="es-CO" sz="1600">
                          <a:solidFill>
                            <a:schemeClr val="accent1"/>
                          </a:solidFill>
                          <a:effectLst/>
                          <a:latin typeface="Century Gothic" panose="020B0502020202020204" pitchFamily="34" charset="0"/>
                        </a:rPr>
                        <a:t>Examen Parcial </a:t>
                      </a:r>
                      <a:r>
                        <a:rPr lang="es-CO" sz="1600" i="1">
                          <a:solidFill>
                            <a:schemeClr val="accent1"/>
                          </a:solidFill>
                          <a:effectLst/>
                          <a:latin typeface="Century Gothic" panose="020B0502020202020204" pitchFamily="34" charset="0"/>
                        </a:rPr>
                        <a:t>Midterm</a:t>
                      </a:r>
                      <a:endParaRPr lang="es-CO" sz="1600" i="1">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lnSpc>
                          <a:spcPct val="107000"/>
                        </a:lnSpc>
                        <a:spcAft>
                          <a:spcPts val="0"/>
                        </a:spcAft>
                      </a:pPr>
                      <a:r>
                        <a:rPr lang="es-CO" sz="1600">
                          <a:solidFill>
                            <a:schemeClr val="accent1"/>
                          </a:solidFill>
                          <a:effectLst/>
                          <a:latin typeface="Century Gothic" panose="020B0502020202020204" pitchFamily="34" charset="0"/>
                        </a:rPr>
                        <a:t>30%</a:t>
                      </a:r>
                      <a:endPar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val="1494034774"/>
                  </a:ext>
                </a:extLst>
              </a:tr>
              <a:tr h="477838">
                <a:tc>
                  <a:txBody>
                    <a:bodyPr/>
                    <a:lstStyle/>
                    <a:p>
                      <a:pPr algn="ctr">
                        <a:lnSpc>
                          <a:spcPct val="107000"/>
                        </a:lnSpc>
                        <a:spcAft>
                          <a:spcPts val="0"/>
                        </a:spcAft>
                      </a:pPr>
                      <a:r>
                        <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Examen Parcial Final</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tc>
                  <a:txBody>
                    <a:bodyPr/>
                    <a:lstStyle/>
                    <a:p>
                      <a:pPr algn="ctr">
                        <a:lnSpc>
                          <a:spcPct val="107000"/>
                        </a:lnSpc>
                        <a:spcAft>
                          <a:spcPts val="0"/>
                        </a:spcAft>
                      </a:pPr>
                      <a:r>
                        <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30%</a:t>
                      </a: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noFill/>
                  </a:tcPr>
                </a:tc>
                <a:extLst>
                  <a:ext uri="{0D108BD9-81ED-4DB2-BD59-A6C34878D82A}">
                    <a16:rowId xmlns:a16="http://schemas.microsoft.com/office/drawing/2014/main" val="2763224080"/>
                  </a:ext>
                </a:extLst>
              </a:tr>
              <a:tr h="477838">
                <a:tc>
                  <a:txBody>
                    <a:bodyPr/>
                    <a:lstStyle/>
                    <a:p>
                      <a:pPr algn="ctr">
                        <a:lnSpc>
                          <a:spcPct val="107000"/>
                        </a:lnSpc>
                        <a:spcAft>
                          <a:spcPts val="0"/>
                        </a:spcAft>
                      </a:pPr>
                      <a:r>
                        <a:rPr lang="es-CO" sz="1600">
                          <a:solidFill>
                            <a:schemeClr val="accent1"/>
                          </a:solidFill>
                          <a:effectLst/>
                          <a:latin typeface="Century Gothic" panose="020B0502020202020204" pitchFamily="34" charset="0"/>
                        </a:rPr>
                        <a:t>Caso de Consultoría </a:t>
                      </a:r>
                      <a:endPar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tc>
                  <a:txBody>
                    <a:bodyPr/>
                    <a:lstStyle/>
                    <a:p>
                      <a:pPr algn="ctr">
                        <a:lnSpc>
                          <a:spcPct val="107000"/>
                        </a:lnSpc>
                        <a:spcAft>
                          <a:spcPts val="0"/>
                        </a:spcAft>
                      </a:pPr>
                      <a:r>
                        <a:rPr lang="es-CO" sz="1600">
                          <a:solidFill>
                            <a:schemeClr val="accent1"/>
                          </a:solidFill>
                          <a:effectLst/>
                          <a:latin typeface="Century Gothic" panose="020B0502020202020204" pitchFamily="34" charset="0"/>
                        </a:rPr>
                        <a:t>20%</a:t>
                      </a:r>
                      <a:endPar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tcPr>
                </a:tc>
                <a:extLst>
                  <a:ext uri="{0D108BD9-81ED-4DB2-BD59-A6C34878D82A}">
                    <a16:rowId xmlns:a16="http://schemas.microsoft.com/office/drawing/2014/main" val="1426958484"/>
                  </a:ext>
                </a:extLst>
              </a:tr>
              <a:tr h="477838">
                <a:tc>
                  <a:txBody>
                    <a:bodyPr/>
                    <a:lstStyle/>
                    <a:p>
                      <a:pPr algn="ctr">
                        <a:lnSpc>
                          <a:spcPct val="107000"/>
                        </a:lnSpc>
                        <a:spcAft>
                          <a:spcPts val="0"/>
                        </a:spcAft>
                      </a:pPr>
                      <a:r>
                        <a:rPr lang="es-CO" sz="1600">
                          <a:solidFill>
                            <a:schemeClr val="accent1"/>
                          </a:solidFill>
                          <a:effectLst/>
                          <a:latin typeface="Century Gothic" panose="020B0502020202020204" pitchFamily="34" charset="0"/>
                        </a:rPr>
                        <a:t>Actividades magistrales</a:t>
                      </a:r>
                      <a:endPar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0"/>
                        </a:spcAft>
                      </a:pPr>
                      <a:r>
                        <a:rPr lang="es-CO" sz="1600">
                          <a:solidFill>
                            <a:schemeClr val="accent1"/>
                          </a:solidFill>
                          <a:effectLst/>
                          <a:latin typeface="Century Gothic" panose="020B0502020202020204" pitchFamily="34" charset="0"/>
                        </a:rPr>
                        <a:t>20%</a:t>
                      </a:r>
                      <a:endParaRPr lang="es-CO"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8647537"/>
                  </a:ext>
                </a:extLst>
              </a:tr>
            </a:tbl>
          </a:graphicData>
        </a:graphic>
      </p:graphicFrame>
    </p:spTree>
    <p:extLst>
      <p:ext uri="{BB962C8B-B14F-4D97-AF65-F5344CB8AC3E}">
        <p14:creationId xmlns:p14="http://schemas.microsoft.com/office/powerpoint/2010/main" val="39013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blinds(horizontal)">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3" presetClass="entr" presetSubtype="0" fill="hold" grpId="0"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fade">
                                      <p:cBhvr>
                                        <p:cTn id="17" dur="100"/>
                                        <p:tgtEl>
                                          <p:spTgt spid="15">
                                            <p:txEl>
                                              <p:pRg st="0" end="0"/>
                                            </p:txEl>
                                          </p:spTgt>
                                        </p:tgtEl>
                                      </p:cBhvr>
                                    </p:animEffect>
                                    <p:anim calcmode="lin" valueType="num">
                                      <p:cBhvr>
                                        <p:cTn id="18" dur="4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15">
                                            <p:txEl>
                                              <p:pRg st="0" end="0"/>
                                            </p:txEl>
                                          </p:spTgt>
                                        </p:tgtEl>
                                        <p:attrNameLst>
                                          <p:attrName>ppt_y</p:attrName>
                                        </p:attrNameLst>
                                      </p:cBhvr>
                                      <p:tavLst>
                                        <p:tav tm="0">
                                          <p:val>
                                            <p:strVal val="#ppt_y+0.31"/>
                                          </p:val>
                                        </p:tav>
                                        <p:tav tm="100000">
                                          <p:val>
                                            <p:strVal val="#ppt_y+0.31"/>
                                          </p:val>
                                        </p:tav>
                                      </p:tavLst>
                                    </p:anim>
                                    <p:anim calcmode="lin" valueType="num">
                                      <p:cBhvr>
                                        <p:cTn id="20" dur="600" decel="50000" fill="hold">
                                          <p:stCondLst>
                                            <p:cond delay="400"/>
                                          </p:stCondLst>
                                        </p:cTn>
                                        <p:tgtEl>
                                          <p:spTgt spid="15">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1" dur="600" decel="50000" fill="hold">
                                          <p:stCondLst>
                                            <p:cond delay="400"/>
                                          </p:stCondLst>
                                        </p:cTn>
                                        <p:tgtEl>
                                          <p:spTgt spid="15">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2" presetID="43" presetClass="entr" presetSubtype="0" fill="hold" grpId="0" nodeType="withEffect">
                                  <p:stCondLst>
                                    <p:cond delay="0"/>
                                  </p:stCondLst>
                                  <p:childTnLst>
                                    <p:set>
                                      <p:cBhvr>
                                        <p:cTn id="23" dur="1" fill="hold">
                                          <p:stCondLst>
                                            <p:cond delay="0"/>
                                          </p:stCondLst>
                                        </p:cTn>
                                        <p:tgtEl>
                                          <p:spTgt spid="15">
                                            <p:txEl>
                                              <p:pRg st="1" end="1"/>
                                            </p:txEl>
                                          </p:spTgt>
                                        </p:tgtEl>
                                        <p:attrNameLst>
                                          <p:attrName>style.visibility</p:attrName>
                                        </p:attrNameLst>
                                      </p:cBhvr>
                                      <p:to>
                                        <p:strVal val="visible"/>
                                      </p:to>
                                    </p:set>
                                    <p:animEffect transition="in" filter="fade">
                                      <p:cBhvr>
                                        <p:cTn id="24" dur="100"/>
                                        <p:tgtEl>
                                          <p:spTgt spid="15">
                                            <p:txEl>
                                              <p:pRg st="1" end="1"/>
                                            </p:txEl>
                                          </p:spTgt>
                                        </p:tgtEl>
                                      </p:cBhvr>
                                    </p:animEffect>
                                    <p:anim calcmode="lin" valueType="num">
                                      <p:cBhvr>
                                        <p:cTn id="25" dur="4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26" dur="400" fill="hold"/>
                                        <p:tgtEl>
                                          <p:spTgt spid="15">
                                            <p:txEl>
                                              <p:pRg st="1" end="1"/>
                                            </p:txEl>
                                          </p:spTgt>
                                        </p:tgtEl>
                                        <p:attrNameLst>
                                          <p:attrName>ppt_y</p:attrName>
                                        </p:attrNameLst>
                                      </p:cBhvr>
                                      <p:tavLst>
                                        <p:tav tm="0">
                                          <p:val>
                                            <p:strVal val="#ppt_y+0.31"/>
                                          </p:val>
                                        </p:tav>
                                        <p:tav tm="100000">
                                          <p:val>
                                            <p:strVal val="#ppt_y+0.31"/>
                                          </p:val>
                                        </p:tav>
                                      </p:tavLst>
                                    </p:anim>
                                    <p:anim calcmode="lin" valueType="num">
                                      <p:cBhvr>
                                        <p:cTn id="27" dur="600" decel="50000" fill="hold">
                                          <p:stCondLst>
                                            <p:cond delay="400"/>
                                          </p:stCondLst>
                                        </p:cTn>
                                        <p:tgtEl>
                                          <p:spTgt spid="15">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8" dur="600" decel="50000" fill="hold">
                                          <p:stCondLst>
                                            <p:cond delay="400"/>
                                          </p:stCondLst>
                                        </p:cTn>
                                        <p:tgtEl>
                                          <p:spTgt spid="15">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C81987-0DBB-65EF-59AC-6E8C820F1F13}"/>
            </a:ext>
          </a:extLst>
        </p:cNvPr>
        <p:cNvGrpSpPr/>
        <p:nvPr/>
      </p:nvGrpSpPr>
      <p:grpSpPr>
        <a:xfrm>
          <a:off x="0" y="0"/>
          <a:ext cx="0" cy="0"/>
          <a:chOff x="0" y="0"/>
          <a:chExt cx="0" cy="0"/>
        </a:xfrm>
      </p:grpSpPr>
      <p:sp>
        <p:nvSpPr>
          <p:cNvPr id="31" name="Título 1">
            <a:extLst>
              <a:ext uri="{FF2B5EF4-FFF2-40B4-BE49-F238E27FC236}">
                <a16:creationId xmlns:a16="http://schemas.microsoft.com/office/drawing/2014/main" id="{8C33554D-0BF7-8695-F1B7-3DC9F58AFC74}"/>
              </a:ext>
            </a:extLst>
          </p:cNvPr>
          <p:cNvSpPr>
            <a:spLocks noGrp="1"/>
          </p:cNvSpPr>
          <p:nvPr>
            <p:ph type="title"/>
          </p:nvPr>
        </p:nvSpPr>
        <p:spPr>
          <a:xfrm>
            <a:off x="581192" y="702156"/>
            <a:ext cx="11029616" cy="1013800"/>
          </a:xfrm>
        </p:spPr>
        <p:txBody>
          <a:bodyPr>
            <a:normAutofit/>
          </a:bodyPr>
          <a:lstStyle/>
          <a:p>
            <a:r>
              <a:rPr lang="es-CO" sz="3200">
                <a:latin typeface="Century Gothic" panose="020B0502020202020204" pitchFamily="34" charset="0"/>
              </a:rPr>
              <a:t>Tienen dos opciones con los “bonos”</a:t>
            </a:r>
          </a:p>
        </p:txBody>
      </p:sp>
      <p:sp>
        <p:nvSpPr>
          <p:cNvPr id="6" name="Rectángulo 5">
            <a:extLst>
              <a:ext uri="{FF2B5EF4-FFF2-40B4-BE49-F238E27FC236}">
                <a16:creationId xmlns:a16="http://schemas.microsoft.com/office/drawing/2014/main" id="{B9900648-3073-094E-4C5A-4DB25B389865}"/>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10" name="Picture 2" descr="Clientes y aliados | Centro de Evaluación | Uniandes">
            <a:extLst>
              <a:ext uri="{FF2B5EF4-FFF2-40B4-BE49-F238E27FC236}">
                <a16:creationId xmlns:a16="http://schemas.microsoft.com/office/drawing/2014/main" id="{B12B8E01-3AAC-83C1-88CF-858A62AC5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D1E75ECE-0534-0C4A-BA0C-BD737555295A}"/>
              </a:ext>
            </a:extLst>
          </p:cNvPr>
          <p:cNvSpPr/>
          <p:nvPr/>
        </p:nvSpPr>
        <p:spPr>
          <a:xfrm>
            <a:off x="1107446" y="4135213"/>
            <a:ext cx="9977108" cy="1200329"/>
          </a:xfrm>
          <a:prstGeom prst="rect">
            <a:avLst/>
          </a:prstGeom>
        </p:spPr>
        <p:txBody>
          <a:bodyPr wrap="square">
            <a:spAutoFit/>
          </a:bodyPr>
          <a:lstStyle/>
          <a:p>
            <a:r>
              <a:rPr lang="en-US" b="1" dirty="0">
                <a:solidFill>
                  <a:schemeClr val="accent1"/>
                </a:solidFill>
                <a:latin typeface="Century Gothic" panose="020B0502020202020204" pitchFamily="34" charset="0"/>
              </a:rPr>
              <a:t>La bolsa ANADEC:</a:t>
            </a:r>
            <a:r>
              <a:rPr lang="en-US" dirty="0">
                <a:solidFill>
                  <a:schemeClr val="accent1"/>
                </a:solidFill>
                <a:latin typeface="Century Gothic" panose="020B0502020202020204" pitchFamily="34" charset="0"/>
              </a:rPr>
              <a:t> </a:t>
            </a: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Entra a la bolsa de inversión ANADEC. </a:t>
            </a: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El bono se </a:t>
            </a:r>
            <a:r>
              <a:rPr lang="en-US" b="1" dirty="0">
                <a:solidFill>
                  <a:schemeClr val="accent1"/>
                </a:solidFill>
                <a:latin typeface="Century Gothic" panose="020B0502020202020204" pitchFamily="34" charset="0"/>
              </a:rPr>
              <a:t>valoriza</a:t>
            </a:r>
            <a:r>
              <a:rPr lang="en-US" dirty="0">
                <a:solidFill>
                  <a:schemeClr val="accent1"/>
                </a:solidFill>
                <a:latin typeface="Century Gothic" panose="020B0502020202020204" pitchFamily="34" charset="0"/>
              </a:rPr>
              <a:t> inmediatamente a </a:t>
            </a:r>
            <a:r>
              <a:rPr lang="en-US" b="1" dirty="0">
                <a:solidFill>
                  <a:schemeClr val="accent1"/>
                </a:solidFill>
                <a:latin typeface="Century Gothic" panose="020B0502020202020204" pitchFamily="34" charset="0"/>
              </a:rPr>
              <a:t>0.25</a:t>
            </a:r>
            <a:r>
              <a:rPr lang="en-US" dirty="0">
                <a:solidFill>
                  <a:schemeClr val="accent1"/>
                </a:solidFill>
                <a:latin typeface="Century Gothic" panose="020B0502020202020204" pitchFamily="34" charset="0"/>
              </a:rPr>
              <a:t>.</a:t>
            </a: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Pero queda expuesto al riesgo de perderlo a lo largo del semestre. </a:t>
            </a:r>
          </a:p>
        </p:txBody>
      </p:sp>
      <p:sp>
        <p:nvSpPr>
          <p:cNvPr id="3" name="Marcador de número de diapositiva 3">
            <a:extLst>
              <a:ext uri="{FF2B5EF4-FFF2-40B4-BE49-F238E27FC236}">
                <a16:creationId xmlns:a16="http://schemas.microsoft.com/office/drawing/2014/main" id="{ADBA82D0-997E-D776-9F75-B5E297467687}"/>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18</a:t>
            </a:fld>
            <a:endParaRPr lang="en-US" sz="2000" b="1" dirty="0">
              <a:latin typeface="Century Gothic" panose="020B0502020202020204" pitchFamily="34" charset="0"/>
            </a:endParaRPr>
          </a:p>
        </p:txBody>
      </p:sp>
      <p:sp>
        <p:nvSpPr>
          <p:cNvPr id="5" name="Rectángulo 4">
            <a:extLst>
              <a:ext uri="{FF2B5EF4-FFF2-40B4-BE49-F238E27FC236}">
                <a16:creationId xmlns:a16="http://schemas.microsoft.com/office/drawing/2014/main" id="{198952BB-2857-C62C-728F-D101597BDF73}"/>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pic>
        <p:nvPicPr>
          <p:cNvPr id="7" name="Picture 6">
            <a:extLst>
              <a:ext uri="{FF2B5EF4-FFF2-40B4-BE49-F238E27FC236}">
                <a16:creationId xmlns:a16="http://schemas.microsoft.com/office/drawing/2014/main" id="{C792C91C-A2B3-05D8-19C8-5006FA8B5B1C}"/>
              </a:ext>
            </a:extLst>
          </p:cNvPr>
          <p:cNvPicPr>
            <a:picLocks noChangeAspect="1"/>
          </p:cNvPicPr>
          <p:nvPr/>
        </p:nvPicPr>
        <p:blipFill>
          <a:blip r:embed="rId4"/>
          <a:stretch>
            <a:fillRect/>
          </a:stretch>
        </p:blipFill>
        <p:spPr>
          <a:xfrm>
            <a:off x="641965" y="1953249"/>
            <a:ext cx="2357376" cy="1754326"/>
          </a:xfrm>
          <a:prstGeom prst="rect">
            <a:avLst/>
          </a:prstGeom>
        </p:spPr>
      </p:pic>
      <p:sp>
        <p:nvSpPr>
          <p:cNvPr id="9" name="TextBox 8">
            <a:extLst>
              <a:ext uri="{FF2B5EF4-FFF2-40B4-BE49-F238E27FC236}">
                <a16:creationId xmlns:a16="http://schemas.microsoft.com/office/drawing/2014/main" id="{86E804DA-3A72-0383-BAD1-810FB2415AAC}"/>
              </a:ext>
            </a:extLst>
          </p:cNvPr>
          <p:cNvSpPr txBox="1"/>
          <p:nvPr/>
        </p:nvSpPr>
        <p:spPr>
          <a:xfrm>
            <a:off x="3204275" y="2185819"/>
            <a:ext cx="8202478" cy="1200329"/>
          </a:xfrm>
          <a:prstGeom prst="rect">
            <a:avLst/>
          </a:prstGeom>
          <a:noFill/>
        </p:spPr>
        <p:txBody>
          <a:bodyPr wrap="square">
            <a:spAutoFit/>
          </a:bodyPr>
          <a:lstStyle/>
          <a:p>
            <a:r>
              <a:rPr lang="en-US" b="1" dirty="0">
                <a:solidFill>
                  <a:schemeClr val="accent1"/>
                </a:solidFill>
                <a:latin typeface="Century Gothic" panose="020B0502020202020204" pitchFamily="34" charset="0"/>
              </a:rPr>
              <a:t>Bajo el colchón:</a:t>
            </a:r>
            <a:r>
              <a:rPr lang="en-US" dirty="0">
                <a:solidFill>
                  <a:schemeClr val="accent1"/>
                </a:solidFill>
                <a:latin typeface="Century Gothic" panose="020B0502020202020204" pitchFamily="34" charset="0"/>
              </a:rPr>
              <a:t> </a:t>
            </a: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Entra en una lista segura. </a:t>
            </a: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Nadie se los quita. </a:t>
            </a: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Pero al final del semester, se </a:t>
            </a:r>
            <a:r>
              <a:rPr lang="en-US" b="1" dirty="0">
                <a:solidFill>
                  <a:schemeClr val="accent1"/>
                </a:solidFill>
                <a:latin typeface="Century Gothic" panose="020B0502020202020204" pitchFamily="34" charset="0"/>
              </a:rPr>
              <a:t>devaluará</a:t>
            </a:r>
            <a:r>
              <a:rPr lang="en-US" dirty="0">
                <a:solidFill>
                  <a:schemeClr val="accent1"/>
                </a:solidFill>
                <a:latin typeface="Century Gothic" panose="020B0502020202020204" pitchFamily="34" charset="0"/>
              </a:rPr>
              <a:t> ese bono (-25%), valdrá </a:t>
            </a:r>
            <a:r>
              <a:rPr lang="en-US" b="1" dirty="0">
                <a:solidFill>
                  <a:schemeClr val="accent1"/>
                </a:solidFill>
                <a:latin typeface="Century Gothic" panose="020B0502020202020204" pitchFamily="34" charset="0"/>
              </a:rPr>
              <a:t>0.15</a:t>
            </a:r>
            <a:r>
              <a:rPr lang="en-US" dirty="0">
                <a:solidFill>
                  <a:schemeClr val="accent1"/>
                </a:solidFill>
                <a:latin typeface="Century Gothic" panose="020B0502020202020204" pitchFamily="34" charset="0"/>
              </a:rPr>
              <a:t>.</a:t>
            </a:r>
          </a:p>
        </p:txBody>
      </p:sp>
      <p:pic>
        <p:nvPicPr>
          <p:cNvPr id="11" name="Picture 10">
            <a:extLst>
              <a:ext uri="{FF2B5EF4-FFF2-40B4-BE49-F238E27FC236}">
                <a16:creationId xmlns:a16="http://schemas.microsoft.com/office/drawing/2014/main" id="{10D2F219-14D9-A462-8E9C-4F488EE83CCB}"/>
              </a:ext>
            </a:extLst>
          </p:cNvPr>
          <p:cNvPicPr>
            <a:picLocks noChangeAspect="1"/>
          </p:cNvPicPr>
          <p:nvPr/>
        </p:nvPicPr>
        <p:blipFill>
          <a:blip r:embed="rId5"/>
          <a:stretch>
            <a:fillRect/>
          </a:stretch>
        </p:blipFill>
        <p:spPr>
          <a:xfrm>
            <a:off x="9090654" y="3898121"/>
            <a:ext cx="1993900" cy="2070100"/>
          </a:xfrm>
          <a:prstGeom prst="rect">
            <a:avLst/>
          </a:prstGeom>
        </p:spPr>
      </p:pic>
      <p:sp>
        <p:nvSpPr>
          <p:cNvPr id="13" name="TextBox 12">
            <a:extLst>
              <a:ext uri="{FF2B5EF4-FFF2-40B4-BE49-F238E27FC236}">
                <a16:creationId xmlns:a16="http://schemas.microsoft.com/office/drawing/2014/main" id="{07B0716D-C9AA-D2F9-077E-F8366FB45BDD}"/>
              </a:ext>
            </a:extLst>
          </p:cNvPr>
          <p:cNvSpPr txBox="1"/>
          <p:nvPr/>
        </p:nvSpPr>
        <p:spPr>
          <a:xfrm>
            <a:off x="2008325" y="5779865"/>
            <a:ext cx="8175350" cy="861774"/>
          </a:xfrm>
          <a:prstGeom prst="rect">
            <a:avLst/>
          </a:prstGeom>
          <a:solidFill>
            <a:srgbClr val="FF2600">
              <a:alpha val="12157"/>
            </a:srgbClr>
          </a:solidFill>
        </p:spPr>
        <p:txBody>
          <a:bodyPr wrap="square">
            <a:spAutoFit/>
          </a:bodyPr>
          <a:lstStyle/>
          <a:p>
            <a:pPr algn="ctr"/>
            <a:r>
              <a:rPr lang="en-US" sz="1600" b="1" dirty="0">
                <a:solidFill>
                  <a:srgbClr val="FF0000"/>
                </a:solidFill>
                <a:latin typeface="Century Gothic" panose="020B0502020202020204" pitchFamily="34" charset="0"/>
              </a:rPr>
              <a:t>RIESGO</a:t>
            </a:r>
          </a:p>
          <a:p>
            <a:pPr algn="ctr"/>
            <a:r>
              <a:rPr lang="en-US" sz="1600" dirty="0">
                <a:solidFill>
                  <a:srgbClr val="FF0000"/>
                </a:solidFill>
                <a:latin typeface="Century Gothic" panose="020B0502020202020204" pitchFamily="34" charset="0"/>
              </a:rPr>
              <a:t>Puede ganar bonos existentes. </a:t>
            </a:r>
          </a:p>
          <a:p>
            <a:pPr algn="ctr"/>
            <a:r>
              <a:rPr lang="en-US" sz="1600" dirty="0">
                <a:solidFill>
                  <a:srgbClr val="FF0000"/>
                </a:solidFill>
                <a:latin typeface="Century Gothic" panose="020B0502020202020204" pitchFamily="34" charset="0"/>
              </a:rPr>
              <a:t>Debe elegir a quien quiere quitarle el bono de la bolsa de inversión. </a:t>
            </a:r>
            <a:endParaRPr lang="es-ES_tradnl" sz="16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00071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C4FE3A6F-8361-4307-B79C-68E34ECBE99B}"/>
              </a:ext>
            </a:extLst>
          </p:cNvPr>
          <p:cNvSpPr/>
          <p:nvPr/>
        </p:nvSpPr>
        <p:spPr>
          <a:xfrm>
            <a:off x="466543" y="1220202"/>
            <a:ext cx="11290027" cy="523220"/>
          </a:xfrm>
          <a:prstGeom prst="rect">
            <a:avLst/>
          </a:prstGeom>
        </p:spPr>
        <p:txBody>
          <a:bodyPr wrap="square">
            <a:spAutoFit/>
          </a:bodyPr>
          <a:lstStyle/>
          <a:p>
            <a:pPr algn="ctr">
              <a:buClr>
                <a:srgbClr val="2C7C9F"/>
              </a:buClr>
            </a:pPr>
            <a:r>
              <a:rPr lang="es-ES_tradnl" sz="2800" dirty="0">
                <a:solidFill>
                  <a:schemeClr val="bg1"/>
                </a:solidFill>
                <a:latin typeface="Century Gothic" panose="020B0502020202020204" pitchFamily="34" charset="0"/>
              </a:rPr>
              <a:t>CLÍNICA DE PROBLEMAS – FBI (FINANZAS BÁSICAS INTEGRADAS)</a:t>
            </a:r>
          </a:p>
        </p:txBody>
      </p:sp>
      <p:sp>
        <p:nvSpPr>
          <p:cNvPr id="19" name="Rectángulo 18">
            <a:extLst>
              <a:ext uri="{FF2B5EF4-FFF2-40B4-BE49-F238E27FC236}">
                <a16:creationId xmlns:a16="http://schemas.microsoft.com/office/drawing/2014/main" id="{C3BDCA23-E7A4-4A5A-B639-2313D8E284AB}"/>
              </a:ext>
            </a:extLst>
          </p:cNvPr>
          <p:cNvSpPr/>
          <p:nvPr/>
        </p:nvSpPr>
        <p:spPr>
          <a:xfrm>
            <a:off x="3749386" y="2882719"/>
            <a:ext cx="7631850" cy="2062103"/>
          </a:xfrm>
          <a:prstGeom prst="rect">
            <a:avLst/>
          </a:prstGeom>
        </p:spPr>
        <p:txBody>
          <a:bodyPr wrap="square">
            <a:spAutoFit/>
          </a:bodyPr>
          <a:lstStyle/>
          <a:p>
            <a:pPr marL="285750" indent="-285750" algn="just">
              <a:buClr>
                <a:schemeClr val="accent2">
                  <a:lumMod val="75000"/>
                </a:schemeClr>
              </a:buClr>
              <a:buFont typeface="Courier New" panose="02070309020205020404" pitchFamily="49" charset="0"/>
              <a:buChar char="o"/>
            </a:pPr>
            <a:r>
              <a:rPr lang="es-ES_tradnl" sz="1600" dirty="0">
                <a:solidFill>
                  <a:schemeClr val="accent1"/>
                </a:solidFill>
                <a:latin typeface="Century Gothic" panose="020B0502020202020204" pitchFamily="34" charset="0"/>
              </a:rPr>
              <a:t>Este espacio de atención es </a:t>
            </a:r>
            <a:r>
              <a:rPr lang="es-ES_tradnl" sz="1600" b="1" u="sng" dirty="0">
                <a:solidFill>
                  <a:schemeClr val="accent2">
                    <a:lumMod val="75000"/>
                  </a:schemeClr>
                </a:solidFill>
                <a:latin typeface="Century Gothic" panose="020B0502020202020204" pitchFamily="34" charset="0"/>
              </a:rPr>
              <a:t>voluntario</a:t>
            </a:r>
            <a:r>
              <a:rPr lang="es-ES_tradnl" sz="1600" dirty="0">
                <a:solidFill>
                  <a:schemeClr val="accent1"/>
                </a:solidFill>
                <a:latin typeface="Century Gothic" panose="020B0502020202020204" pitchFamily="34" charset="0"/>
              </a:rPr>
              <a:t>.</a:t>
            </a:r>
          </a:p>
          <a:p>
            <a:pPr marL="285750" indent="-285750" algn="just">
              <a:buClr>
                <a:schemeClr val="accent2">
                  <a:lumMod val="75000"/>
                </a:schemeClr>
              </a:buClr>
              <a:buFont typeface="Courier New" panose="02070309020205020404" pitchFamily="49" charset="0"/>
              <a:buChar char="o"/>
            </a:pPr>
            <a:endParaRPr lang="es-ES_tradnl" sz="1600" dirty="0">
              <a:solidFill>
                <a:schemeClr val="accent1"/>
              </a:solidFill>
              <a:latin typeface="Century Gothic" panose="020B0502020202020204" pitchFamily="34" charset="0"/>
            </a:endParaRPr>
          </a:p>
          <a:p>
            <a:pPr marL="285750" indent="-285750" algn="just">
              <a:buClr>
                <a:schemeClr val="accent2">
                  <a:lumMod val="75000"/>
                </a:schemeClr>
              </a:buClr>
              <a:buFont typeface="Courier New" panose="02070309020205020404" pitchFamily="49" charset="0"/>
              <a:buChar char="o"/>
            </a:pPr>
            <a:r>
              <a:rPr lang="es-ES_tradnl" sz="1600" dirty="0">
                <a:solidFill>
                  <a:schemeClr val="accent1"/>
                </a:solidFill>
                <a:latin typeface="Century Gothic" panose="020B0502020202020204" pitchFamily="34" charset="0"/>
              </a:rPr>
              <a:t>Se atenderán </a:t>
            </a:r>
            <a:r>
              <a:rPr lang="es-ES_tradnl" sz="1600" b="1" u="sng" dirty="0">
                <a:solidFill>
                  <a:schemeClr val="accent2">
                    <a:lumMod val="75000"/>
                  </a:schemeClr>
                </a:solidFill>
                <a:latin typeface="Century Gothic" panose="020B0502020202020204" pitchFamily="34" charset="0"/>
              </a:rPr>
              <a:t>cualquier tipo de inquietudes.</a:t>
            </a:r>
            <a:endParaRPr lang="es-ES_tradnl" sz="1600" dirty="0">
              <a:solidFill>
                <a:schemeClr val="accent1"/>
              </a:solidFill>
              <a:latin typeface="Century Gothic" panose="020B0502020202020204" pitchFamily="34" charset="0"/>
            </a:endParaRPr>
          </a:p>
          <a:p>
            <a:pPr marL="285750" indent="-285750" algn="just">
              <a:buClr>
                <a:schemeClr val="accent2">
                  <a:lumMod val="75000"/>
                </a:schemeClr>
              </a:buClr>
              <a:buFont typeface="Courier New" panose="02070309020205020404" pitchFamily="49" charset="0"/>
              <a:buChar char="o"/>
            </a:pPr>
            <a:endParaRPr lang="es-ES_tradnl" sz="1600" dirty="0">
              <a:solidFill>
                <a:schemeClr val="accent1"/>
              </a:solidFill>
              <a:latin typeface="Century Gothic" panose="020B0502020202020204" pitchFamily="34" charset="0"/>
            </a:endParaRPr>
          </a:p>
          <a:p>
            <a:pPr marL="285750" indent="-285750" algn="just">
              <a:buClr>
                <a:schemeClr val="accent2">
                  <a:lumMod val="75000"/>
                </a:schemeClr>
              </a:buClr>
              <a:buFont typeface="Courier New" panose="02070309020205020404" pitchFamily="49" charset="0"/>
              <a:buChar char="o"/>
            </a:pPr>
            <a:r>
              <a:rPr lang="es-ES_tradnl" sz="1600" b="1" u="sng" dirty="0">
                <a:solidFill>
                  <a:schemeClr val="accent2">
                    <a:lumMod val="75000"/>
                  </a:schemeClr>
                </a:solidFill>
                <a:latin typeface="Century Gothic" panose="020B0502020202020204" pitchFamily="34" charset="0"/>
              </a:rPr>
              <a:t>El estudiante debe haber preparado anteriormente los ejercicios </a:t>
            </a:r>
            <a:r>
              <a:rPr lang="es-ES_tradnl" sz="1600" dirty="0">
                <a:solidFill>
                  <a:schemeClr val="accent1"/>
                </a:solidFill>
                <a:latin typeface="Century Gothic" panose="020B0502020202020204" pitchFamily="34" charset="0"/>
              </a:rPr>
              <a:t>propuestos antes de llegar al espacio de atención. En ese sentido, el Asistente Graduado no podrá resolver las dudas a un(a) estudiante que no demuestre conocimiento o que no haya trabajado en el ejercicio.</a:t>
            </a:r>
          </a:p>
        </p:txBody>
      </p:sp>
      <p:sp>
        <p:nvSpPr>
          <p:cNvPr id="17" name="Rectángulo 16">
            <a:extLst>
              <a:ext uri="{FF2B5EF4-FFF2-40B4-BE49-F238E27FC236}">
                <a16:creationId xmlns:a16="http://schemas.microsoft.com/office/drawing/2014/main" id="{718E6E96-3986-4457-B3FC-3B6E70B43B83}"/>
              </a:ext>
            </a:extLst>
          </p:cNvPr>
          <p:cNvSpPr/>
          <p:nvPr/>
        </p:nvSpPr>
        <p:spPr>
          <a:xfrm>
            <a:off x="3149779" y="2067323"/>
            <a:ext cx="8575678" cy="338554"/>
          </a:xfrm>
          <a:prstGeom prst="rect">
            <a:avLst/>
          </a:prstGeom>
        </p:spPr>
        <p:txBody>
          <a:bodyPr wrap="square">
            <a:spAutoFit/>
          </a:bodyPr>
          <a:lstStyle/>
          <a:p>
            <a:pPr>
              <a:buClr>
                <a:srgbClr val="2C7C9F"/>
              </a:buClr>
            </a:pPr>
            <a:r>
              <a:rPr lang="es-ES_tradnl" sz="1600" b="1" u="sng" dirty="0">
                <a:solidFill>
                  <a:srgbClr val="FF5050"/>
                </a:solidFill>
                <a:latin typeface="Century Gothic" panose="020B0502020202020204" pitchFamily="34" charset="0"/>
              </a:rPr>
              <a:t>Clínica de Problemas – FBI </a:t>
            </a:r>
            <a:endParaRPr lang="es-ES_tradnl" sz="1600" u="sng" dirty="0">
              <a:solidFill>
                <a:srgbClr val="FF5050"/>
              </a:solidFill>
              <a:latin typeface="Century Gothic" panose="020B0502020202020204" pitchFamily="34" charset="0"/>
            </a:endParaRPr>
          </a:p>
        </p:txBody>
      </p:sp>
      <p:sp>
        <p:nvSpPr>
          <p:cNvPr id="12" name="Rectángulo 11">
            <a:extLst>
              <a:ext uri="{FF2B5EF4-FFF2-40B4-BE49-F238E27FC236}">
                <a16:creationId xmlns:a16="http://schemas.microsoft.com/office/drawing/2014/main" id="{56A48FE7-8518-46AB-89BB-BFBD53C5CE3B}"/>
              </a:ext>
            </a:extLst>
          </p:cNvPr>
          <p:cNvSpPr/>
          <p:nvPr/>
        </p:nvSpPr>
        <p:spPr>
          <a:xfrm>
            <a:off x="7343864" y="2061881"/>
            <a:ext cx="2840842" cy="338554"/>
          </a:xfrm>
          <a:prstGeom prst="rect">
            <a:avLst/>
          </a:prstGeom>
        </p:spPr>
        <p:txBody>
          <a:bodyPr wrap="none">
            <a:spAutoFit/>
          </a:bodyPr>
          <a:lstStyle/>
          <a:p>
            <a:r>
              <a:rPr lang="es-ES_tradnl" sz="1600" b="1" dirty="0">
                <a:solidFill>
                  <a:srgbClr val="C00000"/>
                </a:solidFill>
                <a:latin typeface="Century Gothic" panose="020B0502020202020204" pitchFamily="34" charset="0"/>
              </a:rPr>
              <a:t>Fecha de inicio: </a:t>
            </a:r>
            <a:r>
              <a:rPr lang="es-ES_tradnl" sz="1600" dirty="0">
                <a:solidFill>
                  <a:schemeClr val="accent1"/>
                </a:solidFill>
                <a:latin typeface="Century Gothic" panose="020B0502020202020204" pitchFamily="34" charset="0"/>
              </a:rPr>
              <a:t>Semana 2</a:t>
            </a:r>
            <a:endParaRPr lang="es-CO" sz="1600" dirty="0">
              <a:latin typeface="Century Gothic" panose="020B0502020202020204" pitchFamily="34" charset="0"/>
            </a:endParaRPr>
          </a:p>
        </p:txBody>
      </p:sp>
      <p:sp>
        <p:nvSpPr>
          <p:cNvPr id="20" name="Rectángulo 19">
            <a:extLst>
              <a:ext uri="{FF2B5EF4-FFF2-40B4-BE49-F238E27FC236}">
                <a16:creationId xmlns:a16="http://schemas.microsoft.com/office/drawing/2014/main" id="{5E89AC69-CB4E-4A98-B875-04583730D7C2}"/>
              </a:ext>
            </a:extLst>
          </p:cNvPr>
          <p:cNvSpPr/>
          <p:nvPr/>
        </p:nvSpPr>
        <p:spPr>
          <a:xfrm>
            <a:off x="7346865" y="2408675"/>
            <a:ext cx="3552576" cy="338554"/>
          </a:xfrm>
          <a:prstGeom prst="rect">
            <a:avLst/>
          </a:prstGeom>
        </p:spPr>
        <p:txBody>
          <a:bodyPr wrap="none">
            <a:spAutoFit/>
          </a:bodyPr>
          <a:lstStyle/>
          <a:p>
            <a:r>
              <a:rPr lang="es-ES_tradnl" sz="1600" b="1" dirty="0">
                <a:solidFill>
                  <a:srgbClr val="C00000"/>
                </a:solidFill>
                <a:latin typeface="Century Gothic" panose="020B0502020202020204" pitchFamily="34" charset="0"/>
              </a:rPr>
              <a:t>Fecha de finalización</a:t>
            </a:r>
            <a:r>
              <a:rPr lang="es-ES_tradnl" sz="1600" b="1" dirty="0">
                <a:solidFill>
                  <a:schemeClr val="accent2">
                    <a:lumMod val="75000"/>
                  </a:schemeClr>
                </a:solidFill>
                <a:latin typeface="Century Gothic" panose="020B0502020202020204" pitchFamily="34" charset="0"/>
              </a:rPr>
              <a:t>: </a:t>
            </a:r>
            <a:r>
              <a:rPr lang="es-ES_tradnl" sz="1600" dirty="0">
                <a:solidFill>
                  <a:schemeClr val="accent1"/>
                </a:solidFill>
                <a:latin typeface="Century Gothic" panose="020B0502020202020204" pitchFamily="34" charset="0"/>
              </a:rPr>
              <a:t>Semana 16</a:t>
            </a:r>
            <a:endParaRPr lang="es-CO" sz="1600" dirty="0">
              <a:latin typeface="Century Gothic" panose="020B0502020202020204" pitchFamily="34" charset="0"/>
            </a:endParaRPr>
          </a:p>
        </p:txBody>
      </p:sp>
      <p:sp>
        <p:nvSpPr>
          <p:cNvPr id="6" name="Rectángulo 5">
            <a:extLst>
              <a:ext uri="{FF2B5EF4-FFF2-40B4-BE49-F238E27FC236}">
                <a16:creationId xmlns:a16="http://schemas.microsoft.com/office/drawing/2014/main" id="{20436B66-B040-93AA-74FC-B8D53AE786A0}"/>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10" name="Picture 2" descr="Clientes y aliados | Centro de Evaluación | Uniandes">
            <a:extLst>
              <a:ext uri="{FF2B5EF4-FFF2-40B4-BE49-F238E27FC236}">
                <a16:creationId xmlns:a16="http://schemas.microsoft.com/office/drawing/2014/main" id="{338C660D-0F62-3D2F-79DC-800E4C011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Quiénes son los nuevos agentes de FBI: Los más buscados?">
            <a:extLst>
              <a:ext uri="{FF2B5EF4-FFF2-40B4-BE49-F238E27FC236}">
                <a16:creationId xmlns:a16="http://schemas.microsoft.com/office/drawing/2014/main" id="{065D1478-C548-3300-9D2E-396B9C137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65" y="2747229"/>
            <a:ext cx="2876914" cy="1774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a:extLst>
              <a:ext uri="{FF2B5EF4-FFF2-40B4-BE49-F238E27FC236}">
                <a16:creationId xmlns:a16="http://schemas.microsoft.com/office/drawing/2014/main" id="{5794370D-317B-9ADD-C184-6C9E919905A2}"/>
              </a:ext>
            </a:extLst>
          </p:cNvPr>
          <p:cNvGraphicFramePr>
            <a:graphicFrameLocks noGrp="1"/>
          </p:cNvGraphicFramePr>
          <p:nvPr>
            <p:extLst>
              <p:ext uri="{D42A27DB-BD31-4B8C-83A1-F6EECF244321}">
                <p14:modId xmlns:p14="http://schemas.microsoft.com/office/powerpoint/2010/main" val="76227101"/>
              </p:ext>
            </p:extLst>
          </p:nvPr>
        </p:nvGraphicFramePr>
        <p:xfrm>
          <a:off x="4891267" y="5307224"/>
          <a:ext cx="5092701" cy="1297825"/>
        </p:xfrm>
        <a:graphic>
          <a:graphicData uri="http://schemas.openxmlformats.org/drawingml/2006/table">
            <a:tbl>
              <a:tblPr firstRow="1" firstCol="1" bandRow="1">
                <a:tableStyleId>{5C22544A-7EE6-4342-B048-85BDC9FD1C3A}</a:tableStyleId>
              </a:tblPr>
              <a:tblGrid>
                <a:gridCol w="724613">
                  <a:extLst>
                    <a:ext uri="{9D8B030D-6E8A-4147-A177-3AD203B41FA5}">
                      <a16:colId xmlns:a16="http://schemas.microsoft.com/office/drawing/2014/main" val="1384843154"/>
                    </a:ext>
                  </a:extLst>
                </a:gridCol>
                <a:gridCol w="1806429">
                  <a:extLst>
                    <a:ext uri="{9D8B030D-6E8A-4147-A177-3AD203B41FA5}">
                      <a16:colId xmlns:a16="http://schemas.microsoft.com/office/drawing/2014/main" val="2094985253"/>
                    </a:ext>
                  </a:extLst>
                </a:gridCol>
                <a:gridCol w="2561659">
                  <a:extLst>
                    <a:ext uri="{9D8B030D-6E8A-4147-A177-3AD203B41FA5}">
                      <a16:colId xmlns:a16="http://schemas.microsoft.com/office/drawing/2014/main" val="1157682336"/>
                    </a:ext>
                  </a:extLst>
                </a:gridCol>
              </a:tblGrid>
              <a:tr h="291760">
                <a:tc>
                  <a:txBody>
                    <a:bodyPr/>
                    <a:lstStyle/>
                    <a:p>
                      <a:pPr marL="0" algn="ctr" defTabSz="457200" rtl="0" eaLnBrk="1" fontAlgn="base" latinLnBrk="0" hangingPunct="1">
                        <a:lnSpc>
                          <a:spcPct val="107000"/>
                        </a:lnSpc>
                      </a:pPr>
                      <a:r>
                        <a:rPr lang="es-CO" sz="1000" b="1" kern="1200" dirty="0">
                          <a:solidFill>
                            <a:schemeClr val="lt1"/>
                          </a:solidFill>
                          <a:effectLst/>
                          <a:latin typeface="Century Gothic" panose="020B0502020202020204" pitchFamily="34" charset="0"/>
                          <a:ea typeface="+mn-ea"/>
                          <a:cs typeface="+mn-cs"/>
                        </a:rPr>
                        <a:t>Día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002F90"/>
                    </a:solidFill>
                  </a:tcPr>
                </a:tc>
                <a:tc>
                  <a:txBody>
                    <a:bodyPr/>
                    <a:lstStyle/>
                    <a:p>
                      <a:pPr marL="0" algn="ctr" defTabSz="457200" rtl="0" eaLnBrk="1" fontAlgn="base" latinLnBrk="0" hangingPunct="1">
                        <a:lnSpc>
                          <a:spcPct val="107000"/>
                        </a:lnSpc>
                      </a:pPr>
                      <a:r>
                        <a:rPr lang="es-CO" sz="1000" b="1" kern="1200" dirty="0">
                          <a:solidFill>
                            <a:schemeClr val="lt1"/>
                          </a:solidFill>
                          <a:effectLst/>
                          <a:latin typeface="Century Gothic" panose="020B0502020202020204" pitchFamily="34" charset="0"/>
                          <a:ea typeface="+mn-ea"/>
                          <a:cs typeface="+mn-cs"/>
                        </a:rPr>
                        <a:t>Hora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002F90"/>
                    </a:solidFill>
                  </a:tcPr>
                </a:tc>
                <a:tc>
                  <a:txBody>
                    <a:bodyPr/>
                    <a:lstStyle/>
                    <a:p>
                      <a:pPr marL="0" algn="ctr" defTabSz="457200" rtl="0" eaLnBrk="1" fontAlgn="base" latinLnBrk="0" hangingPunct="1">
                        <a:lnSpc>
                          <a:spcPct val="107000"/>
                        </a:lnSpc>
                      </a:pPr>
                      <a:r>
                        <a:rPr lang="es-CO" sz="1000" b="1" kern="1200" dirty="0">
                          <a:solidFill>
                            <a:schemeClr val="lt1"/>
                          </a:solidFill>
                          <a:effectLst/>
                          <a:latin typeface="Century Gothic" panose="020B0502020202020204" pitchFamily="34" charset="0"/>
                          <a:ea typeface="+mn-ea"/>
                          <a:cs typeface="+mn-cs"/>
                        </a:rPr>
                        <a:t>Asistente Graduado de Docencia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002F90"/>
                    </a:solidFill>
                  </a:tcPr>
                </a:tc>
                <a:extLst>
                  <a:ext uri="{0D108BD9-81ED-4DB2-BD59-A6C34878D82A}">
                    <a16:rowId xmlns:a16="http://schemas.microsoft.com/office/drawing/2014/main" val="4108474812"/>
                  </a:ext>
                </a:extLst>
              </a:tr>
              <a:tr h="201213">
                <a:tc>
                  <a:txBody>
                    <a:bodyPr/>
                    <a:lstStyle/>
                    <a:p>
                      <a:pPr marL="0" algn="ctr" defTabSz="457200" rtl="0" eaLnBrk="1" fontAlgn="base" latinLnBrk="0" hangingPunct="1">
                        <a:lnSpc>
                          <a:spcPct val="107000"/>
                        </a:lnSpc>
                      </a:pPr>
                      <a:r>
                        <a:rPr lang="es-CO" sz="1000" b="1" kern="1200" dirty="0">
                          <a:solidFill>
                            <a:schemeClr val="lt1"/>
                          </a:solidFill>
                          <a:effectLst/>
                          <a:latin typeface="Century Gothic" panose="020B0502020202020204" pitchFamily="34" charset="0"/>
                          <a:ea typeface="+mn-ea"/>
                          <a:cs typeface="+mn-cs"/>
                        </a:rPr>
                        <a:t>Lunes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002060"/>
                    </a:solidFill>
                  </a:tcPr>
                </a:tc>
                <a:tc>
                  <a:txBody>
                    <a:bodyPr/>
                    <a:lstStyle/>
                    <a:p>
                      <a:pPr marL="0" algn="ctr" defTabSz="457200" rtl="0" eaLnBrk="1" fontAlgn="base" latinLnBrk="0" hangingPunct="1">
                        <a:lnSpc>
                          <a:spcPct val="107000"/>
                        </a:lnSpc>
                      </a:pPr>
                      <a:r>
                        <a:rPr lang="es-CO" sz="1000" b="0" kern="1200" dirty="0">
                          <a:solidFill>
                            <a:schemeClr val="tx1"/>
                          </a:solidFill>
                          <a:effectLst/>
                          <a:latin typeface="Century Gothic" panose="020B0502020202020204" pitchFamily="34" charset="0"/>
                          <a:ea typeface="+mn-ea"/>
                          <a:cs typeface="+mn-cs"/>
                        </a:rPr>
                        <a:t>11:00 a.m. a 12:20 p.m.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DFFFFF"/>
                    </a:solidFill>
                  </a:tcPr>
                </a:tc>
                <a:tc>
                  <a:txBody>
                    <a:bodyPr/>
                    <a:lstStyle/>
                    <a:p>
                      <a:pPr marL="0" marR="0" lvl="0" indent="0" algn="ctr" defTabSz="457200" rtl="0" eaLnBrk="1" fontAlgn="base" latinLnBrk="0" hangingPunct="1">
                        <a:lnSpc>
                          <a:spcPct val="107000"/>
                        </a:lnSpc>
                        <a:spcBef>
                          <a:spcPts val="0"/>
                        </a:spcBef>
                        <a:spcAft>
                          <a:spcPts val="0"/>
                        </a:spcAft>
                        <a:buClrTx/>
                        <a:buSzTx/>
                        <a:buFontTx/>
                        <a:buNone/>
                        <a:tabLst/>
                        <a:defRPr/>
                      </a:pPr>
                      <a:r>
                        <a:rPr lang="es-CO" sz="1000" b="0" kern="1200" dirty="0">
                          <a:solidFill>
                            <a:schemeClr val="tx1"/>
                          </a:solidFill>
                          <a:effectLst/>
                          <a:latin typeface="Century Gothic" panose="020B0502020202020204" pitchFamily="34" charset="0"/>
                          <a:ea typeface="+mn-ea"/>
                          <a:cs typeface="+mn-cs"/>
                        </a:rPr>
                        <a:t>Laura Valentina López Ardila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DFFFFF"/>
                    </a:solidFill>
                  </a:tcPr>
                </a:tc>
                <a:extLst>
                  <a:ext uri="{0D108BD9-81ED-4DB2-BD59-A6C34878D82A}">
                    <a16:rowId xmlns:a16="http://schemas.microsoft.com/office/drawing/2014/main" val="3971695498"/>
                  </a:ext>
                </a:extLst>
              </a:tr>
              <a:tr h="201213">
                <a:tc>
                  <a:txBody>
                    <a:bodyPr/>
                    <a:lstStyle/>
                    <a:p>
                      <a:pPr marL="0" algn="ctr" defTabSz="457200" rtl="0" eaLnBrk="1" fontAlgn="base" latinLnBrk="0" hangingPunct="1">
                        <a:lnSpc>
                          <a:spcPct val="107000"/>
                        </a:lnSpc>
                      </a:pPr>
                      <a:r>
                        <a:rPr lang="es-CO" sz="1000" b="1" kern="1200" dirty="0">
                          <a:solidFill>
                            <a:schemeClr val="lt1"/>
                          </a:solidFill>
                          <a:effectLst/>
                          <a:latin typeface="Century Gothic" panose="020B0502020202020204" pitchFamily="34" charset="0"/>
                          <a:ea typeface="+mn-ea"/>
                          <a:cs typeface="+mn-cs"/>
                        </a:rPr>
                        <a:t>Martes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002060"/>
                    </a:solidFill>
                  </a:tcPr>
                </a:tc>
                <a:tc>
                  <a:txBody>
                    <a:bodyPr/>
                    <a:lstStyle/>
                    <a:p>
                      <a:pPr marL="0" algn="ctr" defTabSz="457200" rtl="0" eaLnBrk="1" fontAlgn="base" latinLnBrk="0" hangingPunct="1">
                        <a:lnSpc>
                          <a:spcPct val="107000"/>
                        </a:lnSpc>
                      </a:pPr>
                      <a:r>
                        <a:rPr lang="es-CO" sz="1000" b="0" kern="1200" dirty="0">
                          <a:solidFill>
                            <a:schemeClr val="tx1"/>
                          </a:solidFill>
                          <a:effectLst/>
                          <a:latin typeface="Century Gothic" panose="020B0502020202020204" pitchFamily="34" charset="0"/>
                          <a:ea typeface="+mn-ea"/>
                          <a:cs typeface="+mn-cs"/>
                        </a:rPr>
                        <a:t>5:00 p.m. a 6:20 p.m.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DFFFFF"/>
                    </a:solidFill>
                  </a:tcPr>
                </a:tc>
                <a:tc>
                  <a:txBody>
                    <a:bodyPr/>
                    <a:lstStyle/>
                    <a:p>
                      <a:pPr marL="0" marR="0" lvl="0" indent="0" algn="ctr" defTabSz="457200" rtl="0" eaLnBrk="1" fontAlgn="base" latinLnBrk="0" hangingPunct="1">
                        <a:lnSpc>
                          <a:spcPct val="107000"/>
                        </a:lnSpc>
                        <a:spcBef>
                          <a:spcPts val="0"/>
                        </a:spcBef>
                        <a:spcAft>
                          <a:spcPts val="0"/>
                        </a:spcAft>
                        <a:buClrTx/>
                        <a:buSzTx/>
                        <a:buFontTx/>
                        <a:buNone/>
                        <a:tabLst/>
                        <a:defRPr/>
                      </a:pPr>
                      <a:r>
                        <a:rPr lang="es-MX" sz="1000" b="0" kern="1200">
                          <a:solidFill>
                            <a:schemeClr val="tx1"/>
                          </a:solidFill>
                          <a:effectLst/>
                          <a:latin typeface="Century Gothic" panose="020B0502020202020204" pitchFamily="34" charset="0"/>
                          <a:ea typeface="+mn-ea"/>
                          <a:cs typeface="+mn-cs"/>
                        </a:rPr>
                        <a:t>Esteban Muñoz Cardona</a:t>
                      </a:r>
                      <a:endParaRPr lang="es-CO" sz="1000" b="0" kern="1200" dirty="0">
                        <a:solidFill>
                          <a:schemeClr val="tx1"/>
                        </a:solidFill>
                        <a:effectLst/>
                        <a:latin typeface="Century Gothic" panose="020B0502020202020204" pitchFamily="34" charset="0"/>
                        <a:ea typeface="+mn-ea"/>
                        <a:cs typeface="+mn-cs"/>
                      </a:endParaRP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DFFFFF"/>
                    </a:solidFill>
                  </a:tcPr>
                </a:tc>
                <a:extLst>
                  <a:ext uri="{0D108BD9-81ED-4DB2-BD59-A6C34878D82A}">
                    <a16:rowId xmlns:a16="http://schemas.microsoft.com/office/drawing/2014/main" val="3760917636"/>
                  </a:ext>
                </a:extLst>
              </a:tr>
              <a:tr h="201213">
                <a:tc>
                  <a:txBody>
                    <a:bodyPr/>
                    <a:lstStyle/>
                    <a:p>
                      <a:pPr marL="0" algn="ctr" defTabSz="457200" rtl="0" eaLnBrk="1" fontAlgn="base" latinLnBrk="0" hangingPunct="1">
                        <a:lnSpc>
                          <a:spcPct val="107000"/>
                        </a:lnSpc>
                      </a:pPr>
                      <a:r>
                        <a:rPr lang="es-CO" sz="1000" b="1" kern="1200" dirty="0">
                          <a:solidFill>
                            <a:schemeClr val="lt1"/>
                          </a:solidFill>
                          <a:effectLst/>
                          <a:latin typeface="Century Gothic" panose="020B0502020202020204" pitchFamily="34" charset="0"/>
                          <a:ea typeface="+mn-ea"/>
                          <a:cs typeface="+mn-cs"/>
                        </a:rPr>
                        <a:t>Miércoles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002060"/>
                    </a:solidFill>
                  </a:tcPr>
                </a:tc>
                <a:tc>
                  <a:txBody>
                    <a:bodyPr/>
                    <a:lstStyle/>
                    <a:p>
                      <a:pPr marL="0" algn="ctr" defTabSz="457200" rtl="0" eaLnBrk="1" fontAlgn="base" latinLnBrk="0" hangingPunct="1">
                        <a:lnSpc>
                          <a:spcPct val="107000"/>
                        </a:lnSpc>
                      </a:pPr>
                      <a:r>
                        <a:rPr lang="es-CO" sz="1000" b="0" kern="1200" dirty="0">
                          <a:solidFill>
                            <a:schemeClr val="tx1"/>
                          </a:solidFill>
                          <a:effectLst/>
                          <a:latin typeface="Century Gothic" panose="020B0502020202020204" pitchFamily="34" charset="0"/>
                          <a:ea typeface="+mn-ea"/>
                          <a:cs typeface="+mn-cs"/>
                        </a:rPr>
                        <a:t>9:30 a.m. a 10:50 p.m.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DFFFFF"/>
                    </a:solidFill>
                  </a:tcPr>
                </a:tc>
                <a:tc>
                  <a:txBody>
                    <a:bodyPr/>
                    <a:lstStyle/>
                    <a:p>
                      <a:pPr marL="0" algn="ctr" defTabSz="457200" rtl="0" eaLnBrk="1" fontAlgn="base" latinLnBrk="0" hangingPunct="1">
                        <a:lnSpc>
                          <a:spcPct val="107000"/>
                        </a:lnSpc>
                      </a:pPr>
                      <a:r>
                        <a:rPr lang="es-MX" sz="1000" b="0" kern="1200" dirty="0">
                          <a:solidFill>
                            <a:schemeClr val="tx1"/>
                          </a:solidFill>
                          <a:effectLst/>
                          <a:latin typeface="Century Gothic" panose="020B0502020202020204" pitchFamily="34" charset="0"/>
                          <a:ea typeface="+mn-ea"/>
                          <a:cs typeface="+mn-cs"/>
                        </a:rPr>
                        <a:t>A</a:t>
                      </a:r>
                      <a:r>
                        <a:rPr lang="es-CO" sz="1000" b="0" kern="1200" dirty="0">
                          <a:solidFill>
                            <a:schemeClr val="tx1"/>
                          </a:solidFill>
                          <a:effectLst/>
                          <a:latin typeface="Century Gothic" panose="020B0502020202020204" pitchFamily="34" charset="0"/>
                          <a:ea typeface="+mn-ea"/>
                          <a:cs typeface="+mn-cs"/>
                        </a:rPr>
                        <a:t>na María Sánchez Mejía</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DFFFFF"/>
                    </a:solidFill>
                  </a:tcPr>
                </a:tc>
                <a:extLst>
                  <a:ext uri="{0D108BD9-81ED-4DB2-BD59-A6C34878D82A}">
                    <a16:rowId xmlns:a16="http://schemas.microsoft.com/office/drawing/2014/main" val="1465060022"/>
                  </a:ext>
                </a:extLst>
              </a:tr>
              <a:tr h="201213">
                <a:tc>
                  <a:txBody>
                    <a:bodyPr/>
                    <a:lstStyle/>
                    <a:p>
                      <a:pPr marL="0" algn="ctr" defTabSz="457200" rtl="0" eaLnBrk="1" fontAlgn="base" latinLnBrk="0" hangingPunct="1">
                        <a:lnSpc>
                          <a:spcPct val="107000"/>
                        </a:lnSpc>
                      </a:pPr>
                      <a:r>
                        <a:rPr lang="es-CO" sz="1000" b="1" kern="1200" dirty="0">
                          <a:solidFill>
                            <a:schemeClr val="lt1"/>
                          </a:solidFill>
                          <a:effectLst/>
                          <a:latin typeface="Century Gothic" panose="020B0502020202020204" pitchFamily="34" charset="0"/>
                          <a:ea typeface="+mn-ea"/>
                          <a:cs typeface="+mn-cs"/>
                        </a:rPr>
                        <a:t>Jueves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002060"/>
                    </a:solidFill>
                  </a:tcPr>
                </a:tc>
                <a:tc>
                  <a:txBody>
                    <a:bodyPr/>
                    <a:lstStyle/>
                    <a:p>
                      <a:pPr marL="0" algn="ctr" defTabSz="457200" rtl="0" eaLnBrk="1" fontAlgn="base" latinLnBrk="0" hangingPunct="1">
                        <a:lnSpc>
                          <a:spcPct val="107000"/>
                        </a:lnSpc>
                      </a:pPr>
                      <a:r>
                        <a:rPr lang="es-CO" sz="1000" b="0" kern="1200" dirty="0">
                          <a:solidFill>
                            <a:schemeClr val="tx1"/>
                          </a:solidFill>
                          <a:effectLst/>
                          <a:latin typeface="Century Gothic" panose="020B0502020202020204" pitchFamily="34" charset="0"/>
                          <a:ea typeface="+mn-ea"/>
                          <a:cs typeface="+mn-cs"/>
                        </a:rPr>
                        <a:t>5:00 p.m. a 6:20 p.m.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DFFFFF"/>
                    </a:solidFill>
                  </a:tcPr>
                </a:tc>
                <a:tc>
                  <a:txBody>
                    <a:bodyPr/>
                    <a:lstStyle/>
                    <a:p>
                      <a:pPr marL="0" algn="ctr" defTabSz="457200" rtl="0" eaLnBrk="1" fontAlgn="base" latinLnBrk="0" hangingPunct="1">
                        <a:lnSpc>
                          <a:spcPct val="107000"/>
                        </a:lnSpc>
                      </a:pPr>
                      <a:r>
                        <a:rPr lang="es-CO" sz="1000" b="0" kern="1200" dirty="0">
                          <a:solidFill>
                            <a:schemeClr val="tx1"/>
                          </a:solidFill>
                          <a:effectLst/>
                          <a:latin typeface="Century Gothic" panose="020B0502020202020204" pitchFamily="34" charset="0"/>
                          <a:ea typeface="+mn-ea"/>
                          <a:cs typeface="+mn-cs"/>
                        </a:rPr>
                        <a:t>Juan Camilo Hernández Jacobo</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DFFFFF"/>
                    </a:solidFill>
                  </a:tcPr>
                </a:tc>
                <a:extLst>
                  <a:ext uri="{0D108BD9-81ED-4DB2-BD59-A6C34878D82A}">
                    <a16:rowId xmlns:a16="http://schemas.microsoft.com/office/drawing/2014/main" val="972737315"/>
                  </a:ext>
                </a:extLst>
              </a:tr>
              <a:tr h="201213">
                <a:tc>
                  <a:txBody>
                    <a:bodyPr/>
                    <a:lstStyle/>
                    <a:p>
                      <a:pPr marL="0" algn="ctr" defTabSz="457200" rtl="0" eaLnBrk="1" fontAlgn="base" latinLnBrk="0" hangingPunct="1">
                        <a:lnSpc>
                          <a:spcPct val="107000"/>
                        </a:lnSpc>
                      </a:pPr>
                      <a:r>
                        <a:rPr lang="es-CO" sz="1000" b="1" kern="1200" dirty="0">
                          <a:solidFill>
                            <a:schemeClr val="lt1"/>
                          </a:solidFill>
                          <a:effectLst/>
                          <a:latin typeface="Century Gothic" panose="020B0502020202020204" pitchFamily="34" charset="0"/>
                          <a:ea typeface="+mn-ea"/>
                          <a:cs typeface="+mn-cs"/>
                        </a:rPr>
                        <a:t>Viernes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002060"/>
                    </a:solidFill>
                  </a:tcPr>
                </a:tc>
                <a:tc>
                  <a:txBody>
                    <a:bodyPr/>
                    <a:lstStyle/>
                    <a:p>
                      <a:pPr marL="0" algn="ctr" defTabSz="457200" rtl="0" eaLnBrk="1" fontAlgn="base" latinLnBrk="0" hangingPunct="1">
                        <a:lnSpc>
                          <a:spcPct val="107000"/>
                        </a:lnSpc>
                      </a:pPr>
                      <a:r>
                        <a:rPr lang="es-CO" sz="1000" b="0" kern="1200" dirty="0">
                          <a:solidFill>
                            <a:schemeClr val="tx1"/>
                          </a:solidFill>
                          <a:effectLst/>
                          <a:latin typeface="Century Gothic" panose="020B0502020202020204" pitchFamily="34" charset="0"/>
                          <a:ea typeface="+mn-ea"/>
                          <a:cs typeface="+mn-cs"/>
                        </a:rPr>
                        <a:t>11:00 a.m. a 12:20 p.m.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DFFFFF"/>
                    </a:solidFill>
                  </a:tcPr>
                </a:tc>
                <a:tc>
                  <a:txBody>
                    <a:bodyPr/>
                    <a:lstStyle/>
                    <a:p>
                      <a:pPr marL="0" marR="0" lvl="0" indent="0" algn="ctr" defTabSz="457200" rtl="0" eaLnBrk="1" fontAlgn="base" latinLnBrk="0" hangingPunct="1">
                        <a:lnSpc>
                          <a:spcPct val="107000"/>
                        </a:lnSpc>
                        <a:spcBef>
                          <a:spcPts val="0"/>
                        </a:spcBef>
                        <a:spcAft>
                          <a:spcPts val="0"/>
                        </a:spcAft>
                        <a:buClrTx/>
                        <a:buSzTx/>
                        <a:buFontTx/>
                        <a:buNone/>
                        <a:tabLst/>
                        <a:defRPr/>
                      </a:pPr>
                      <a:r>
                        <a:rPr lang="es-CO" sz="1000" b="0" kern="1200" dirty="0">
                          <a:solidFill>
                            <a:schemeClr val="tx1"/>
                          </a:solidFill>
                          <a:effectLst/>
                          <a:latin typeface="Century Gothic" panose="020B0502020202020204" pitchFamily="34" charset="0"/>
                          <a:ea typeface="+mn-ea"/>
                          <a:cs typeface="+mn-cs"/>
                        </a:rPr>
                        <a:t>Evelyn Serna González </a:t>
                      </a:r>
                    </a:p>
                  </a:txBody>
                  <a:tcPr marL="0" marR="0" marT="0" marB="0" anchor="ctr">
                    <a:lnL w="28575" cap="flat" cmpd="sng" algn="ctr">
                      <a:solidFill>
                        <a:srgbClr val="002060"/>
                      </a:solidFill>
                      <a:prstDash val="solid"/>
                      <a:round/>
                      <a:headEnd type="none" w="med" len="med"/>
                      <a:tailEnd type="none" w="med" len="med"/>
                    </a:lnL>
                    <a:lnR w="28575" cap="flat" cmpd="sng" algn="ctr">
                      <a:solidFill>
                        <a:srgbClr val="002060"/>
                      </a:solidFill>
                      <a:prstDash val="solid"/>
                      <a:round/>
                      <a:headEnd type="none" w="med" len="med"/>
                      <a:tailEnd type="none" w="med" len="med"/>
                    </a:lnR>
                    <a:lnT w="28575" cap="flat" cmpd="sng" algn="ctr">
                      <a:solidFill>
                        <a:srgbClr val="002060"/>
                      </a:solidFill>
                      <a:prstDash val="solid"/>
                      <a:round/>
                      <a:headEnd type="none" w="med" len="med"/>
                      <a:tailEnd type="none" w="med" len="med"/>
                    </a:lnT>
                    <a:lnB w="28575" cap="flat" cmpd="sng" algn="ctr">
                      <a:solidFill>
                        <a:srgbClr val="002060"/>
                      </a:solidFill>
                      <a:prstDash val="solid"/>
                      <a:round/>
                      <a:headEnd type="none" w="med" len="med"/>
                      <a:tailEnd type="none" w="med" len="med"/>
                    </a:lnB>
                    <a:solidFill>
                      <a:srgbClr val="DFFFFF"/>
                    </a:solidFill>
                  </a:tcPr>
                </a:tc>
                <a:extLst>
                  <a:ext uri="{0D108BD9-81ED-4DB2-BD59-A6C34878D82A}">
                    <a16:rowId xmlns:a16="http://schemas.microsoft.com/office/drawing/2014/main" val="194772252"/>
                  </a:ext>
                </a:extLst>
              </a:tr>
            </a:tbl>
          </a:graphicData>
        </a:graphic>
      </p:graphicFrame>
      <p:sp>
        <p:nvSpPr>
          <p:cNvPr id="3" name="Marcador de número de diapositiva 3">
            <a:extLst>
              <a:ext uri="{FF2B5EF4-FFF2-40B4-BE49-F238E27FC236}">
                <a16:creationId xmlns:a16="http://schemas.microsoft.com/office/drawing/2014/main" id="{A02E3B63-CF17-30DD-F8E2-81D4B324EA46}"/>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19</a:t>
            </a:fld>
            <a:endParaRPr lang="en-US" sz="2000" b="1" dirty="0">
              <a:latin typeface="Century Gothic" panose="020B0502020202020204" pitchFamily="34" charset="0"/>
            </a:endParaRPr>
          </a:p>
        </p:txBody>
      </p:sp>
      <p:sp>
        <p:nvSpPr>
          <p:cNvPr id="5" name="Rectángulo 4">
            <a:extLst>
              <a:ext uri="{FF2B5EF4-FFF2-40B4-BE49-F238E27FC236}">
                <a16:creationId xmlns:a16="http://schemas.microsoft.com/office/drawing/2014/main" id="{C281BA0D-1713-F7BD-B9E7-4824B6D14BB6}"/>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83511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9">
                                            <p:txEl>
                                              <p:pRg st="0" end="0"/>
                                            </p:txEl>
                                          </p:spTgt>
                                        </p:tgtEl>
                                        <p:attrNameLst>
                                          <p:attrName>style.visibility</p:attrName>
                                        </p:attrNameLst>
                                      </p:cBhvr>
                                      <p:to>
                                        <p:strVal val="visible"/>
                                      </p:to>
                                    </p:set>
                                    <p:animEffect transition="in" filter="fade">
                                      <p:cBhvr>
                                        <p:cTn id="24" dur="1000"/>
                                        <p:tgtEl>
                                          <p:spTgt spid="19">
                                            <p:txEl>
                                              <p:pRg st="0" end="0"/>
                                            </p:txEl>
                                          </p:spTgt>
                                        </p:tgtEl>
                                      </p:cBhvr>
                                    </p:animEffect>
                                    <p:anim calcmode="lin" valueType="num">
                                      <p:cBhvr>
                                        <p:cTn id="25"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9">
                                            <p:txEl>
                                              <p:pRg st="2" end="2"/>
                                            </p:txEl>
                                          </p:spTgt>
                                        </p:tgtEl>
                                        <p:attrNameLst>
                                          <p:attrName>style.visibility</p:attrName>
                                        </p:attrNameLst>
                                      </p:cBhvr>
                                      <p:to>
                                        <p:strVal val="visible"/>
                                      </p:to>
                                    </p:set>
                                    <p:animEffect transition="in" filter="fade">
                                      <p:cBhvr>
                                        <p:cTn id="31" dur="1000"/>
                                        <p:tgtEl>
                                          <p:spTgt spid="19">
                                            <p:txEl>
                                              <p:pRg st="2" end="2"/>
                                            </p:txEl>
                                          </p:spTgt>
                                        </p:tgtEl>
                                      </p:cBhvr>
                                    </p:animEffect>
                                    <p:anim calcmode="lin" valueType="num">
                                      <p:cBhvr>
                                        <p:cTn id="32"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9">
                                            <p:txEl>
                                              <p:pRg st="4" end="4"/>
                                            </p:txEl>
                                          </p:spTgt>
                                        </p:tgtEl>
                                        <p:attrNameLst>
                                          <p:attrName>style.visibility</p:attrName>
                                        </p:attrNameLst>
                                      </p:cBhvr>
                                      <p:to>
                                        <p:strVal val="visible"/>
                                      </p:to>
                                    </p:set>
                                    <p:animEffect transition="in" filter="fade">
                                      <p:cBhvr>
                                        <p:cTn id="38" dur="1000"/>
                                        <p:tgtEl>
                                          <p:spTgt spid="19">
                                            <p:txEl>
                                              <p:pRg st="4" end="4"/>
                                            </p:txEl>
                                          </p:spTgt>
                                        </p:tgtEl>
                                      </p:cBhvr>
                                    </p:animEffect>
                                    <p:anim calcmode="lin" valueType="num">
                                      <p:cBhvr>
                                        <p:cTn id="39" dur="1000" fill="hold"/>
                                        <p:tgtEl>
                                          <p:spTgt spid="19">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p:tgtEl>
                                          <p:spTgt spid="4"/>
                                        </p:tgtEl>
                                        <p:attrNameLst>
                                          <p:attrName>ppt_y</p:attrName>
                                        </p:attrNameLst>
                                      </p:cBhvr>
                                      <p:tavLst>
                                        <p:tav tm="0">
                                          <p:val>
                                            <p:strVal val="#ppt_y+#ppt_h*1.125000"/>
                                          </p:val>
                                        </p:tav>
                                        <p:tav tm="100000">
                                          <p:val>
                                            <p:strVal val="#ppt_y"/>
                                          </p:val>
                                        </p:tav>
                                      </p:tavLst>
                                    </p:anim>
                                    <p:animEffect transition="in" filter="wipe(up)">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20" grpId="0"/>
    </p:bldLst>
  </p:timing>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a:latin typeface="Century Gothic" panose="020B0502020202020204" pitchFamily="34" charset="0"/>
              </a:rPr>
              <a:t>AGENDA PROPUESTA</a:t>
            </a:r>
          </a:p>
        </p:txBody>
      </p:sp>
      <p:sp>
        <p:nvSpPr>
          <p:cNvPr id="4" name="Marcador de número de diapositiva 3"/>
          <p:cNvSpPr>
            <a:spLocks noGrp="1"/>
          </p:cNvSpPr>
          <p:nvPr>
            <p:ph type="sldNum" sz="quarter" idx="12"/>
          </p:nvPr>
        </p:nvSpPr>
        <p:spPr/>
        <p:txBody>
          <a:bodyPr/>
          <a:lstStyle/>
          <a:p>
            <a:fld id="{D57F1E4F-1CFF-5643-939E-217C01CDF565}" type="slidenum">
              <a:rPr lang="en-US" sz="2000" b="1" smtClean="0">
                <a:latin typeface="Century Gothic" panose="020B0502020202020204" pitchFamily="34" charset="0"/>
              </a:rPr>
              <a:pPr/>
              <a:t>2</a:t>
            </a:fld>
            <a:endParaRPr lang="en-US" sz="2000" b="1">
              <a:latin typeface="Century Gothic" panose="020B0502020202020204" pitchFamily="34" charset="0"/>
            </a:endParaRPr>
          </a:p>
        </p:txBody>
      </p:sp>
      <p:pic>
        <p:nvPicPr>
          <p:cNvPr id="6" name="Picture 6" descr="Resultado de imagen para RELOJ VECTOR">
            <a:extLst>
              <a:ext uri="{FF2B5EF4-FFF2-40B4-BE49-F238E27FC236}">
                <a16:creationId xmlns:a16="http://schemas.microsoft.com/office/drawing/2014/main" id="{0F651596-1125-43ED-8471-A57EDDF3518A}"/>
              </a:ext>
            </a:extLst>
          </p:cNvPr>
          <p:cNvPicPr>
            <a:picLocks noChangeAspect="1" noChangeArrowheads="1"/>
          </p:cNvPicPr>
          <p:nvPr/>
        </p:nvPicPr>
        <p:blipFill rotWithShape="1">
          <a:blip r:embed="rId2" cstate="print">
            <a:clrChange>
              <a:clrFrom>
                <a:srgbClr val="F6F6F6"/>
              </a:clrFrom>
              <a:clrTo>
                <a:srgbClr val="F6F6F6">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24517" t="6285" r="24815" b="6503"/>
          <a:stretch/>
        </p:blipFill>
        <p:spPr bwMode="auto">
          <a:xfrm>
            <a:off x="1256045" y="2772729"/>
            <a:ext cx="1236705" cy="124607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8F837980-0A38-47A1-8A30-C7AFF3A98D5A}"/>
              </a:ext>
            </a:extLst>
          </p:cNvPr>
          <p:cNvSpPr/>
          <p:nvPr/>
        </p:nvSpPr>
        <p:spPr>
          <a:xfrm>
            <a:off x="2806200" y="2772729"/>
            <a:ext cx="8540907" cy="3046988"/>
          </a:xfrm>
          <a:prstGeom prst="rect">
            <a:avLst/>
          </a:prstGeom>
        </p:spPr>
        <p:txBody>
          <a:bodyPr wrap="square" lIns="91440" tIns="45720" rIns="91440" bIns="45720" anchor="t">
            <a:spAutoFit/>
          </a:bodyPr>
          <a:lstStyle/>
          <a:p>
            <a:pPr marL="342900" indent="-342900">
              <a:buClr>
                <a:schemeClr val="accent3">
                  <a:lumMod val="75000"/>
                </a:schemeClr>
              </a:buClr>
              <a:buFont typeface="Gill Sans MT" panose="020B0502020104020203"/>
              <a:buAutoNum type="arabicPeriod"/>
            </a:pPr>
            <a:r>
              <a:rPr lang="es-CO" sz="1600">
                <a:solidFill>
                  <a:schemeClr val="accent1"/>
                </a:solidFill>
                <a:latin typeface="Century Gothic"/>
                <a:cs typeface="Arial"/>
              </a:rPr>
              <a:t>Bienvenida al curso.</a:t>
            </a:r>
            <a:endParaRPr lang="es-ES" sz="1600">
              <a:solidFill>
                <a:schemeClr val="accent1"/>
              </a:solidFill>
              <a:latin typeface="Century Gothic"/>
              <a:cs typeface="Arial"/>
            </a:endParaRPr>
          </a:p>
          <a:p>
            <a:pPr marL="342900" indent="-342900">
              <a:buClr>
                <a:srgbClr val="2C7C9F"/>
              </a:buClr>
              <a:buFontTx/>
              <a:buAutoNum type="arabicPeriod"/>
            </a:pPr>
            <a:endParaRPr lang="es-CO" sz="1600">
              <a:solidFill>
                <a:schemeClr val="accent1"/>
              </a:solidFill>
              <a:latin typeface="Century Gothic"/>
              <a:cs typeface="Arial"/>
            </a:endParaRPr>
          </a:p>
          <a:p>
            <a:pPr marL="342900" indent="-342900">
              <a:buClr>
                <a:srgbClr val="48BE7A"/>
              </a:buClr>
              <a:buFontTx/>
              <a:buAutoNum type="arabicPeriod"/>
            </a:pPr>
            <a:r>
              <a:rPr lang="es-CO" sz="1600">
                <a:solidFill>
                  <a:schemeClr val="accent1"/>
                </a:solidFill>
                <a:latin typeface="Century Gothic"/>
                <a:cs typeface="Arial"/>
              </a:rPr>
              <a:t>Presentación del equipo de la sección magistral.</a:t>
            </a:r>
            <a:endParaRPr lang="es-CO" sz="1600">
              <a:solidFill>
                <a:schemeClr val="accent1"/>
              </a:solidFill>
              <a:latin typeface="Century Gothic"/>
            </a:endParaRPr>
          </a:p>
          <a:p>
            <a:pPr marL="342900" indent="-342900">
              <a:buClr>
                <a:srgbClr val="48BE7A"/>
              </a:buClr>
              <a:buFontTx/>
              <a:buAutoNum type="arabicPeriod"/>
            </a:pPr>
            <a:endParaRPr lang="es-CO" sz="1600">
              <a:solidFill>
                <a:schemeClr val="accent1"/>
              </a:solidFill>
              <a:latin typeface="Century Gothic"/>
            </a:endParaRPr>
          </a:p>
          <a:p>
            <a:pPr marL="342900" indent="-342900">
              <a:buClr>
                <a:srgbClr val="48BE7A"/>
              </a:buClr>
              <a:buFontTx/>
              <a:buAutoNum type="arabicPeriod"/>
            </a:pPr>
            <a:r>
              <a:rPr lang="es-CO" sz="1600">
                <a:solidFill>
                  <a:schemeClr val="accent1"/>
                </a:solidFill>
                <a:latin typeface="Century Gothic"/>
                <a:cs typeface="Arial"/>
              </a:rPr>
              <a:t>Revisión del programa y reglas de juego del curso.</a:t>
            </a:r>
            <a:endParaRPr lang="es-CO" sz="1600">
              <a:solidFill>
                <a:schemeClr val="accent1"/>
              </a:solidFill>
              <a:latin typeface="Century Gothic"/>
            </a:endParaRPr>
          </a:p>
          <a:p>
            <a:pPr marL="342900" indent="-342900">
              <a:buClr>
                <a:srgbClr val="48BE7A"/>
              </a:buClr>
              <a:buFontTx/>
              <a:buAutoNum type="arabicPeriod"/>
            </a:pPr>
            <a:endParaRPr lang="es-CO" sz="1600">
              <a:solidFill>
                <a:schemeClr val="accent1"/>
              </a:solidFill>
              <a:latin typeface="Century Gothic"/>
              <a:cs typeface="Arial"/>
            </a:endParaRPr>
          </a:p>
          <a:p>
            <a:pPr marL="342900" indent="-342900">
              <a:buClr>
                <a:srgbClr val="48BE7A"/>
              </a:buClr>
              <a:buFontTx/>
              <a:buAutoNum type="arabicPeriod"/>
            </a:pPr>
            <a:r>
              <a:rPr lang="es-CO" sz="1600">
                <a:solidFill>
                  <a:schemeClr val="accent1"/>
                </a:solidFill>
                <a:latin typeface="Century Gothic"/>
                <a:cs typeface="Arial"/>
              </a:rPr>
              <a:t>Introducción al curso.</a:t>
            </a:r>
            <a:endParaRPr lang="es-CO" sz="1600">
              <a:solidFill>
                <a:schemeClr val="accent1"/>
              </a:solidFill>
              <a:latin typeface="Century Gothic" panose="020B0502020202020204" pitchFamily="34" charset="0"/>
              <a:cs typeface="Arial"/>
            </a:endParaRPr>
          </a:p>
          <a:p>
            <a:pPr marL="342900" indent="-342900">
              <a:buClr>
                <a:srgbClr val="48BE7A"/>
              </a:buClr>
              <a:buAutoNum type="arabicPeriod"/>
            </a:pPr>
            <a:endParaRPr lang="es-CO" sz="1600">
              <a:solidFill>
                <a:schemeClr val="accent1"/>
              </a:solidFill>
              <a:latin typeface="Century Gothic" panose="020B0502020202020204" pitchFamily="34" charset="0"/>
              <a:cs typeface="Arial"/>
            </a:endParaRPr>
          </a:p>
          <a:p>
            <a:pPr marL="342900" indent="-342900">
              <a:buClr>
                <a:srgbClr val="48BE7A"/>
              </a:buClr>
              <a:buAutoNum type="arabicPeriod"/>
            </a:pPr>
            <a:r>
              <a:rPr lang="es-CO" sz="1600">
                <a:solidFill>
                  <a:schemeClr val="accent1"/>
                </a:solidFill>
                <a:latin typeface="Century Gothic"/>
                <a:cs typeface="Arial"/>
              </a:rPr>
              <a:t>Definición de proyecto de inversión y sus respectivas etapas.</a:t>
            </a:r>
            <a:endParaRPr lang="es-CO" sz="1600">
              <a:solidFill>
                <a:schemeClr val="accent1"/>
              </a:solidFill>
              <a:latin typeface="Century Gothic" panose="020B0502020202020204" pitchFamily="34" charset="0"/>
              <a:cs typeface="Arial"/>
            </a:endParaRPr>
          </a:p>
          <a:p>
            <a:pPr marL="342900" indent="-342900">
              <a:buClr>
                <a:srgbClr val="48BE7A"/>
              </a:buClr>
              <a:buAutoNum type="arabicPeriod"/>
            </a:pPr>
            <a:endParaRPr lang="es-CO" sz="1600">
              <a:solidFill>
                <a:schemeClr val="accent1"/>
              </a:solidFill>
              <a:latin typeface="Century Gothic" panose="020B0502020202020204" pitchFamily="34" charset="0"/>
              <a:cs typeface="Arial"/>
            </a:endParaRPr>
          </a:p>
          <a:p>
            <a:pPr marL="342900" indent="-342900">
              <a:buClr>
                <a:srgbClr val="48BE7A"/>
              </a:buClr>
              <a:buAutoNum type="arabicPeriod"/>
            </a:pPr>
            <a:endParaRPr lang="es-CO" sz="1600">
              <a:solidFill>
                <a:schemeClr val="accent1"/>
              </a:solidFill>
              <a:latin typeface="Century Gothic" panose="020B0502020202020204" pitchFamily="34" charset="0"/>
              <a:cs typeface="Arial"/>
            </a:endParaRPr>
          </a:p>
          <a:p>
            <a:pPr>
              <a:buClr>
                <a:schemeClr val="accent3">
                  <a:lumMod val="75000"/>
                </a:schemeClr>
              </a:buClr>
            </a:pPr>
            <a:endParaRPr lang="es-CO" sz="1600">
              <a:solidFill>
                <a:schemeClr val="accent1"/>
              </a:solidFill>
              <a:latin typeface="Century Gothic" panose="020B0502020202020204" pitchFamily="34" charset="0"/>
            </a:endParaRPr>
          </a:p>
        </p:txBody>
      </p:sp>
      <p:sp>
        <p:nvSpPr>
          <p:cNvPr id="3" name="Rectángulo 2">
            <a:extLst>
              <a:ext uri="{FF2B5EF4-FFF2-40B4-BE49-F238E27FC236}">
                <a16:creationId xmlns:a16="http://schemas.microsoft.com/office/drawing/2014/main" id="{8E86F046-042E-5492-3FBC-4E0C89F4D940}"/>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8" name="Picture 2" descr="Clientes y aliados | Centro de Evaluación | Uniandes">
            <a:extLst>
              <a:ext uri="{FF2B5EF4-FFF2-40B4-BE49-F238E27FC236}">
                <a16:creationId xmlns:a16="http://schemas.microsoft.com/office/drawing/2014/main" id="{5A2F8A99-E4A5-BAC5-C9B9-FA7BF325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F7C81DC0-C8CC-36C1-FEBD-B4C4ED14003D}"/>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325497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000"/>
                                        <p:tgtEl>
                                          <p:spTgt spid="23"/>
                                        </p:tgtEl>
                                      </p:cBhvr>
                                    </p:animEffect>
                                    <p:anim calcmode="lin" valueType="num">
                                      <p:cBhvr>
                                        <p:cTn id="10" dur="1000" fill="hold"/>
                                        <p:tgtEl>
                                          <p:spTgt spid="23"/>
                                        </p:tgtEl>
                                        <p:attrNameLst>
                                          <p:attrName>ppt_x</p:attrName>
                                        </p:attrNameLst>
                                      </p:cBhvr>
                                      <p:tavLst>
                                        <p:tav tm="0">
                                          <p:val>
                                            <p:strVal val="#ppt_x"/>
                                          </p:val>
                                        </p:tav>
                                        <p:tav tm="100000">
                                          <p:val>
                                            <p:strVal val="#ppt_x"/>
                                          </p:val>
                                        </p:tav>
                                      </p:tavLst>
                                    </p:anim>
                                    <p:anim calcmode="lin" valueType="num">
                                      <p:cBhvr>
                                        <p:cTn id="1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Tabla 8">
            <a:extLst>
              <a:ext uri="{FF2B5EF4-FFF2-40B4-BE49-F238E27FC236}">
                <a16:creationId xmlns:a16="http://schemas.microsoft.com/office/drawing/2014/main" id="{08DED8AE-04C2-40FC-B5B4-D7849E498511}"/>
              </a:ext>
            </a:extLst>
          </p:cNvPr>
          <p:cNvGraphicFramePr>
            <a:graphicFrameLocks noGrp="1"/>
          </p:cNvGraphicFramePr>
          <p:nvPr>
            <p:extLst>
              <p:ext uri="{D42A27DB-BD31-4B8C-83A1-F6EECF244321}">
                <p14:modId xmlns:p14="http://schemas.microsoft.com/office/powerpoint/2010/main" val="4091637432"/>
              </p:ext>
            </p:extLst>
          </p:nvPr>
        </p:nvGraphicFramePr>
        <p:xfrm>
          <a:off x="1055537" y="2000679"/>
          <a:ext cx="8128002" cy="4450080"/>
        </p:xfrm>
        <a:graphic>
          <a:graphicData uri="http://schemas.openxmlformats.org/drawingml/2006/table">
            <a:tbl>
              <a:tblPr firstRow="1" bandRow="1">
                <a:tableStyleId>{5DA37D80-6434-44D0-A028-1B22A696006F}</a:tableStyleId>
              </a:tblPr>
              <a:tblGrid>
                <a:gridCol w="1354667">
                  <a:extLst>
                    <a:ext uri="{9D8B030D-6E8A-4147-A177-3AD203B41FA5}">
                      <a16:colId xmlns:a16="http://schemas.microsoft.com/office/drawing/2014/main" val="1058013664"/>
                    </a:ext>
                  </a:extLst>
                </a:gridCol>
                <a:gridCol w="1354667">
                  <a:extLst>
                    <a:ext uri="{9D8B030D-6E8A-4147-A177-3AD203B41FA5}">
                      <a16:colId xmlns:a16="http://schemas.microsoft.com/office/drawing/2014/main" val="3648875782"/>
                    </a:ext>
                  </a:extLst>
                </a:gridCol>
                <a:gridCol w="1354667">
                  <a:extLst>
                    <a:ext uri="{9D8B030D-6E8A-4147-A177-3AD203B41FA5}">
                      <a16:colId xmlns:a16="http://schemas.microsoft.com/office/drawing/2014/main" val="707283058"/>
                    </a:ext>
                  </a:extLst>
                </a:gridCol>
                <a:gridCol w="1354667">
                  <a:extLst>
                    <a:ext uri="{9D8B030D-6E8A-4147-A177-3AD203B41FA5}">
                      <a16:colId xmlns:a16="http://schemas.microsoft.com/office/drawing/2014/main" val="1079259183"/>
                    </a:ext>
                  </a:extLst>
                </a:gridCol>
                <a:gridCol w="1354667">
                  <a:extLst>
                    <a:ext uri="{9D8B030D-6E8A-4147-A177-3AD203B41FA5}">
                      <a16:colId xmlns:a16="http://schemas.microsoft.com/office/drawing/2014/main" val="139170618"/>
                    </a:ext>
                  </a:extLst>
                </a:gridCol>
                <a:gridCol w="1354667">
                  <a:extLst>
                    <a:ext uri="{9D8B030D-6E8A-4147-A177-3AD203B41FA5}">
                      <a16:colId xmlns:a16="http://schemas.microsoft.com/office/drawing/2014/main" val="908936791"/>
                    </a:ext>
                  </a:extLst>
                </a:gridCol>
              </a:tblGrid>
              <a:tr h="370840">
                <a:tc>
                  <a:txBody>
                    <a:bodyPr/>
                    <a:lstStyle/>
                    <a:p>
                      <a:pPr algn="ctr"/>
                      <a:r>
                        <a:rPr lang="es-ES" dirty="0">
                          <a:solidFill>
                            <a:schemeClr val="accent2">
                              <a:lumMod val="75000"/>
                            </a:schemeClr>
                          </a:solidFill>
                          <a:latin typeface="Century Gothic"/>
                        </a:rPr>
                        <a:t>Hora</a:t>
                      </a:r>
                      <a:endParaRPr lang="es-CO" dirty="0">
                        <a:solidFill>
                          <a:schemeClr val="accent2">
                            <a:lumMod val="75000"/>
                          </a:schemeClr>
                        </a:solidFill>
                        <a:latin typeface="Century Gothic"/>
                      </a:endParaRPr>
                    </a:p>
                  </a:txBody>
                  <a:tcPr/>
                </a:tc>
                <a:tc>
                  <a:txBody>
                    <a:bodyPr/>
                    <a:lstStyle/>
                    <a:p>
                      <a:pPr algn="ctr"/>
                      <a:r>
                        <a:rPr lang="es-ES" dirty="0">
                          <a:solidFill>
                            <a:schemeClr val="accent2">
                              <a:lumMod val="75000"/>
                            </a:schemeClr>
                          </a:solidFill>
                          <a:latin typeface="Century Gothic"/>
                        </a:rPr>
                        <a:t>Lunes</a:t>
                      </a:r>
                      <a:endParaRPr lang="es-CO" dirty="0">
                        <a:solidFill>
                          <a:schemeClr val="accent2">
                            <a:lumMod val="75000"/>
                          </a:schemeClr>
                        </a:solidFill>
                        <a:latin typeface="Century Gothic"/>
                      </a:endParaRPr>
                    </a:p>
                  </a:txBody>
                  <a:tcPr/>
                </a:tc>
                <a:tc>
                  <a:txBody>
                    <a:bodyPr/>
                    <a:lstStyle/>
                    <a:p>
                      <a:pPr algn="ctr"/>
                      <a:r>
                        <a:rPr lang="es-ES" dirty="0">
                          <a:solidFill>
                            <a:schemeClr val="accent2">
                              <a:lumMod val="75000"/>
                            </a:schemeClr>
                          </a:solidFill>
                          <a:latin typeface="Century Gothic"/>
                        </a:rPr>
                        <a:t>Martes</a:t>
                      </a:r>
                      <a:endParaRPr lang="es-CO" dirty="0">
                        <a:solidFill>
                          <a:schemeClr val="accent2">
                            <a:lumMod val="75000"/>
                          </a:schemeClr>
                        </a:solidFill>
                        <a:latin typeface="Century Gothic"/>
                      </a:endParaRPr>
                    </a:p>
                  </a:txBody>
                  <a:tcPr/>
                </a:tc>
                <a:tc>
                  <a:txBody>
                    <a:bodyPr/>
                    <a:lstStyle/>
                    <a:p>
                      <a:pPr algn="ctr"/>
                      <a:r>
                        <a:rPr lang="es-ES" dirty="0">
                          <a:solidFill>
                            <a:schemeClr val="accent2">
                              <a:lumMod val="75000"/>
                            </a:schemeClr>
                          </a:solidFill>
                          <a:latin typeface="Century Gothic"/>
                        </a:rPr>
                        <a:t>Miércoles</a:t>
                      </a:r>
                      <a:endParaRPr lang="es-CO" dirty="0">
                        <a:solidFill>
                          <a:schemeClr val="accent2">
                            <a:lumMod val="75000"/>
                          </a:schemeClr>
                        </a:solidFill>
                        <a:latin typeface="Century Gothic"/>
                      </a:endParaRPr>
                    </a:p>
                  </a:txBody>
                  <a:tcPr/>
                </a:tc>
                <a:tc>
                  <a:txBody>
                    <a:bodyPr/>
                    <a:lstStyle/>
                    <a:p>
                      <a:pPr algn="ctr"/>
                      <a:r>
                        <a:rPr lang="es-ES" dirty="0">
                          <a:solidFill>
                            <a:schemeClr val="accent2">
                              <a:lumMod val="75000"/>
                            </a:schemeClr>
                          </a:solidFill>
                          <a:latin typeface="Century Gothic"/>
                        </a:rPr>
                        <a:t>Jueves</a:t>
                      </a:r>
                      <a:endParaRPr lang="es-CO" dirty="0">
                        <a:solidFill>
                          <a:schemeClr val="accent2">
                            <a:lumMod val="75000"/>
                          </a:schemeClr>
                        </a:solidFill>
                        <a:latin typeface="Century Gothic"/>
                      </a:endParaRPr>
                    </a:p>
                  </a:txBody>
                  <a:tcPr/>
                </a:tc>
                <a:tc>
                  <a:txBody>
                    <a:bodyPr/>
                    <a:lstStyle/>
                    <a:p>
                      <a:pPr algn="ctr"/>
                      <a:r>
                        <a:rPr lang="es-ES" dirty="0">
                          <a:solidFill>
                            <a:schemeClr val="accent2">
                              <a:lumMod val="75000"/>
                            </a:schemeClr>
                          </a:solidFill>
                          <a:latin typeface="Century Gothic"/>
                        </a:rPr>
                        <a:t>Viernes</a:t>
                      </a:r>
                      <a:endParaRPr lang="es-CO" dirty="0">
                        <a:solidFill>
                          <a:schemeClr val="accent2">
                            <a:lumMod val="75000"/>
                          </a:schemeClr>
                        </a:solidFill>
                        <a:latin typeface="Century Gothic"/>
                      </a:endParaRPr>
                    </a:p>
                  </a:txBody>
                  <a:tcPr/>
                </a:tc>
                <a:extLst>
                  <a:ext uri="{0D108BD9-81ED-4DB2-BD59-A6C34878D82A}">
                    <a16:rowId xmlns:a16="http://schemas.microsoft.com/office/drawing/2014/main" val="3629327455"/>
                  </a:ext>
                </a:extLst>
              </a:tr>
              <a:tr h="370840">
                <a:tc>
                  <a:txBody>
                    <a:bodyPr/>
                    <a:lstStyle/>
                    <a:p>
                      <a:pPr algn="ctr"/>
                      <a:r>
                        <a:rPr lang="es-ES" dirty="0">
                          <a:solidFill>
                            <a:schemeClr val="accent1"/>
                          </a:solidFill>
                          <a:latin typeface="Century Gothic"/>
                        </a:rPr>
                        <a:t>8:00 a.m.</a:t>
                      </a:r>
                      <a:endParaRPr lang="es-CO" dirty="0">
                        <a:solidFill>
                          <a:schemeClr val="accent1"/>
                        </a:solidFill>
                        <a:latin typeface="Century Gothic"/>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extLst>
                  <a:ext uri="{0D108BD9-81ED-4DB2-BD59-A6C34878D82A}">
                    <a16:rowId xmlns:a16="http://schemas.microsoft.com/office/drawing/2014/main" val="4124694734"/>
                  </a:ext>
                </a:extLst>
              </a:tr>
              <a:tr h="370840">
                <a:tc>
                  <a:txBody>
                    <a:bodyPr/>
                    <a:lstStyle/>
                    <a:p>
                      <a:pPr algn="ctr"/>
                      <a:r>
                        <a:rPr lang="es-ES" dirty="0">
                          <a:solidFill>
                            <a:schemeClr val="accent1"/>
                          </a:solidFill>
                          <a:latin typeface="Century Gothic"/>
                        </a:rPr>
                        <a:t>9:00 a.m.</a:t>
                      </a:r>
                      <a:endParaRPr lang="es-CO" dirty="0">
                        <a:solidFill>
                          <a:schemeClr val="accent1"/>
                        </a:solidFill>
                        <a:latin typeface="Century Gothic"/>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extLst>
                  <a:ext uri="{0D108BD9-81ED-4DB2-BD59-A6C34878D82A}">
                    <a16:rowId xmlns:a16="http://schemas.microsoft.com/office/drawing/2014/main" val="1662027316"/>
                  </a:ext>
                </a:extLst>
              </a:tr>
              <a:tr h="370840">
                <a:tc>
                  <a:txBody>
                    <a:bodyPr/>
                    <a:lstStyle/>
                    <a:p>
                      <a:pPr algn="ctr"/>
                      <a:r>
                        <a:rPr lang="es-ES" dirty="0">
                          <a:solidFill>
                            <a:schemeClr val="accent1"/>
                          </a:solidFill>
                          <a:latin typeface="Century Gothic"/>
                        </a:rPr>
                        <a:t>10:00 a.m.</a:t>
                      </a:r>
                      <a:endParaRPr lang="es-CO" dirty="0">
                        <a:solidFill>
                          <a:schemeClr val="accent1"/>
                        </a:solidFill>
                        <a:latin typeface="Century Gothic"/>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extLst>
                  <a:ext uri="{0D108BD9-81ED-4DB2-BD59-A6C34878D82A}">
                    <a16:rowId xmlns:a16="http://schemas.microsoft.com/office/drawing/2014/main" val="1175443851"/>
                  </a:ext>
                </a:extLst>
              </a:tr>
              <a:tr h="370840">
                <a:tc>
                  <a:txBody>
                    <a:bodyPr/>
                    <a:lstStyle/>
                    <a:p>
                      <a:pPr algn="ctr"/>
                      <a:r>
                        <a:rPr lang="es-ES" dirty="0">
                          <a:solidFill>
                            <a:schemeClr val="accent1"/>
                          </a:solidFill>
                          <a:latin typeface="Century Gothic"/>
                        </a:rPr>
                        <a:t>11:00 a.m.</a:t>
                      </a:r>
                      <a:endParaRPr lang="es-CO" dirty="0">
                        <a:solidFill>
                          <a:schemeClr val="accent1"/>
                        </a:solidFill>
                        <a:latin typeface="Century Gothic"/>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extLst>
                  <a:ext uri="{0D108BD9-81ED-4DB2-BD59-A6C34878D82A}">
                    <a16:rowId xmlns:a16="http://schemas.microsoft.com/office/drawing/2014/main" val="3615217883"/>
                  </a:ext>
                </a:extLst>
              </a:tr>
              <a:tr h="370840">
                <a:tc>
                  <a:txBody>
                    <a:bodyPr/>
                    <a:lstStyle/>
                    <a:p>
                      <a:pPr algn="ctr"/>
                      <a:r>
                        <a:rPr lang="es-ES" dirty="0">
                          <a:solidFill>
                            <a:schemeClr val="accent1"/>
                          </a:solidFill>
                          <a:latin typeface="Century Gothic"/>
                        </a:rPr>
                        <a:t>12:00 p.m.</a:t>
                      </a:r>
                      <a:endParaRPr lang="es-CO" dirty="0">
                        <a:solidFill>
                          <a:schemeClr val="accent1"/>
                        </a:solidFill>
                        <a:latin typeface="Century Gothic"/>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extLst>
                  <a:ext uri="{0D108BD9-81ED-4DB2-BD59-A6C34878D82A}">
                    <a16:rowId xmlns:a16="http://schemas.microsoft.com/office/drawing/2014/main" val="2313444681"/>
                  </a:ext>
                </a:extLst>
              </a:tr>
              <a:tr h="370840">
                <a:tc>
                  <a:txBody>
                    <a:bodyPr/>
                    <a:lstStyle/>
                    <a:p>
                      <a:pPr algn="ctr"/>
                      <a:r>
                        <a:rPr lang="es-ES" dirty="0">
                          <a:solidFill>
                            <a:schemeClr val="accent1"/>
                          </a:solidFill>
                          <a:latin typeface="Century Gothic"/>
                        </a:rPr>
                        <a:t>1:00 p.m.</a:t>
                      </a:r>
                      <a:endParaRPr lang="es-CO" dirty="0">
                        <a:solidFill>
                          <a:schemeClr val="accent1"/>
                        </a:solidFill>
                        <a:latin typeface="Century Gothic"/>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extLst>
                  <a:ext uri="{0D108BD9-81ED-4DB2-BD59-A6C34878D82A}">
                    <a16:rowId xmlns:a16="http://schemas.microsoft.com/office/drawing/2014/main" val="87147242"/>
                  </a:ext>
                </a:extLst>
              </a:tr>
              <a:tr h="370840">
                <a:tc>
                  <a:txBody>
                    <a:bodyPr/>
                    <a:lstStyle/>
                    <a:p>
                      <a:pPr algn="ctr"/>
                      <a:r>
                        <a:rPr lang="es-ES" dirty="0">
                          <a:solidFill>
                            <a:schemeClr val="accent1"/>
                          </a:solidFill>
                          <a:latin typeface="Century Gothic"/>
                        </a:rPr>
                        <a:t>2:00 p.m.</a:t>
                      </a:r>
                      <a:endParaRPr lang="es-CO" dirty="0">
                        <a:solidFill>
                          <a:schemeClr val="accent1"/>
                        </a:solidFill>
                        <a:latin typeface="Century Gothic"/>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extLst>
                  <a:ext uri="{0D108BD9-81ED-4DB2-BD59-A6C34878D82A}">
                    <a16:rowId xmlns:a16="http://schemas.microsoft.com/office/drawing/2014/main" val="2496776564"/>
                  </a:ext>
                </a:extLst>
              </a:tr>
              <a:tr h="370840">
                <a:tc>
                  <a:txBody>
                    <a:bodyPr/>
                    <a:lstStyle/>
                    <a:p>
                      <a:pPr algn="ctr"/>
                      <a:r>
                        <a:rPr lang="es-ES" dirty="0">
                          <a:solidFill>
                            <a:schemeClr val="accent1"/>
                          </a:solidFill>
                          <a:latin typeface="Century Gothic"/>
                        </a:rPr>
                        <a:t>3:00 p.m.</a:t>
                      </a:r>
                      <a:endParaRPr lang="es-CO" dirty="0">
                        <a:solidFill>
                          <a:schemeClr val="accent1"/>
                        </a:solidFill>
                        <a:latin typeface="Century Gothic"/>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extLst>
                  <a:ext uri="{0D108BD9-81ED-4DB2-BD59-A6C34878D82A}">
                    <a16:rowId xmlns:a16="http://schemas.microsoft.com/office/drawing/2014/main" val="53255105"/>
                  </a:ext>
                </a:extLst>
              </a:tr>
              <a:tr h="370840">
                <a:tc>
                  <a:txBody>
                    <a:bodyPr/>
                    <a:lstStyle/>
                    <a:p>
                      <a:pPr algn="ctr"/>
                      <a:r>
                        <a:rPr lang="es-ES" dirty="0">
                          <a:solidFill>
                            <a:schemeClr val="accent1"/>
                          </a:solidFill>
                          <a:latin typeface="Century Gothic"/>
                        </a:rPr>
                        <a:t>4:00 p.m.</a:t>
                      </a:r>
                      <a:endParaRPr lang="es-CO" dirty="0">
                        <a:solidFill>
                          <a:schemeClr val="accent1"/>
                        </a:solidFill>
                        <a:latin typeface="Century Gothic"/>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extLst>
                  <a:ext uri="{0D108BD9-81ED-4DB2-BD59-A6C34878D82A}">
                    <a16:rowId xmlns:a16="http://schemas.microsoft.com/office/drawing/2014/main" val="408337712"/>
                  </a:ext>
                </a:extLst>
              </a:tr>
              <a:tr h="370840">
                <a:tc>
                  <a:txBody>
                    <a:bodyPr/>
                    <a:lstStyle/>
                    <a:p>
                      <a:pPr algn="ctr"/>
                      <a:r>
                        <a:rPr lang="es-ES" dirty="0">
                          <a:solidFill>
                            <a:schemeClr val="accent1"/>
                          </a:solidFill>
                          <a:latin typeface="Century Gothic"/>
                        </a:rPr>
                        <a:t>5:00 p.m.</a:t>
                      </a:r>
                      <a:endParaRPr lang="es-CO" dirty="0">
                        <a:solidFill>
                          <a:schemeClr val="accent1"/>
                        </a:solidFill>
                        <a:latin typeface="Century Gothic"/>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extLst>
                  <a:ext uri="{0D108BD9-81ED-4DB2-BD59-A6C34878D82A}">
                    <a16:rowId xmlns:a16="http://schemas.microsoft.com/office/drawing/2014/main" val="2876052265"/>
                  </a:ext>
                </a:extLst>
              </a:tr>
              <a:tr h="370840">
                <a:tc>
                  <a:txBody>
                    <a:bodyPr/>
                    <a:lstStyle/>
                    <a:p>
                      <a:pPr algn="ctr"/>
                      <a:r>
                        <a:rPr lang="es-ES" dirty="0">
                          <a:solidFill>
                            <a:schemeClr val="accent1"/>
                          </a:solidFill>
                          <a:latin typeface="Century Gothic" panose="020B0502020202020204" pitchFamily="34" charset="0"/>
                        </a:rPr>
                        <a:t>6:00 p.m.</a:t>
                      </a:r>
                      <a:endParaRPr lang="es-CO" dirty="0">
                        <a:solidFill>
                          <a:schemeClr val="accent1"/>
                        </a:solidFill>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tc>
                  <a:txBody>
                    <a:bodyPr/>
                    <a:lstStyle/>
                    <a:p>
                      <a:endParaRPr lang="es-CO" dirty="0">
                        <a:latin typeface="Century Gothic" panose="020B0502020202020204" pitchFamily="34" charset="0"/>
                      </a:endParaRPr>
                    </a:p>
                  </a:txBody>
                  <a:tcPr/>
                </a:tc>
                <a:extLst>
                  <a:ext uri="{0D108BD9-81ED-4DB2-BD59-A6C34878D82A}">
                    <a16:rowId xmlns:a16="http://schemas.microsoft.com/office/drawing/2014/main" val="1116529476"/>
                  </a:ext>
                </a:extLst>
              </a:tr>
            </a:tbl>
          </a:graphicData>
        </a:graphic>
      </p:graphicFrame>
      <p:sp>
        <p:nvSpPr>
          <p:cNvPr id="7" name="Rectángulo 6">
            <a:extLst>
              <a:ext uri="{FF2B5EF4-FFF2-40B4-BE49-F238E27FC236}">
                <a16:creationId xmlns:a16="http://schemas.microsoft.com/office/drawing/2014/main" id="{C4FE3A6F-8361-4307-B79C-68E34ECBE99B}"/>
              </a:ext>
            </a:extLst>
          </p:cNvPr>
          <p:cNvSpPr/>
          <p:nvPr/>
        </p:nvSpPr>
        <p:spPr>
          <a:xfrm>
            <a:off x="447346" y="1143926"/>
            <a:ext cx="11290027" cy="584775"/>
          </a:xfrm>
          <a:prstGeom prst="rect">
            <a:avLst/>
          </a:prstGeom>
        </p:spPr>
        <p:txBody>
          <a:bodyPr wrap="square">
            <a:spAutoFit/>
          </a:bodyPr>
          <a:lstStyle/>
          <a:p>
            <a:pPr>
              <a:buClr>
                <a:srgbClr val="2C7C9F"/>
              </a:buClr>
            </a:pPr>
            <a:r>
              <a:rPr lang="es-ES_tradnl" sz="3200" dirty="0">
                <a:solidFill>
                  <a:schemeClr val="bg1"/>
                </a:solidFill>
                <a:latin typeface="Century Gothic" panose="020B0502020202020204" pitchFamily="34" charset="0"/>
              </a:rPr>
              <a:t>HORARIOS DE ATENCIÓN UNIFICADOS Y MAGISTRALES</a:t>
            </a:r>
          </a:p>
        </p:txBody>
      </p:sp>
      <p:sp>
        <p:nvSpPr>
          <p:cNvPr id="34" name="Rectángulo 33">
            <a:extLst>
              <a:ext uri="{FF2B5EF4-FFF2-40B4-BE49-F238E27FC236}">
                <a16:creationId xmlns:a16="http://schemas.microsoft.com/office/drawing/2014/main" id="{1FFE08AE-638B-488B-B64C-9C17470BA378}"/>
              </a:ext>
            </a:extLst>
          </p:cNvPr>
          <p:cNvSpPr/>
          <p:nvPr/>
        </p:nvSpPr>
        <p:spPr>
          <a:xfrm>
            <a:off x="9524179" y="3260232"/>
            <a:ext cx="428605" cy="219976"/>
          </a:xfrm>
          <a:prstGeom prst="rect">
            <a:avLst/>
          </a:prstGeom>
          <a:solidFill>
            <a:schemeClr val="accent3">
              <a:lumMod val="50000"/>
            </a:schemeClr>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8" name="Rectángulo 7">
            <a:extLst>
              <a:ext uri="{FF2B5EF4-FFF2-40B4-BE49-F238E27FC236}">
                <a16:creationId xmlns:a16="http://schemas.microsoft.com/office/drawing/2014/main" id="{89BD329B-FB56-4F66-B1D2-27ADEB9F848A}"/>
              </a:ext>
            </a:extLst>
          </p:cNvPr>
          <p:cNvSpPr/>
          <p:nvPr/>
        </p:nvSpPr>
        <p:spPr>
          <a:xfrm>
            <a:off x="9978037" y="3185554"/>
            <a:ext cx="1085554" cy="307777"/>
          </a:xfrm>
          <a:prstGeom prst="rect">
            <a:avLst/>
          </a:prstGeom>
        </p:spPr>
        <p:txBody>
          <a:bodyPr wrap="none">
            <a:spAutoFit/>
          </a:bodyPr>
          <a:lstStyle/>
          <a:p>
            <a:r>
              <a:rPr lang="es-ES_tradnl" sz="1400" dirty="0">
                <a:solidFill>
                  <a:schemeClr val="accent1"/>
                </a:solidFill>
                <a:latin typeface="Century Gothic" panose="020B0502020202020204" pitchFamily="34" charset="0"/>
              </a:rPr>
              <a:t>Unificados</a:t>
            </a:r>
            <a:endParaRPr lang="es-CO" sz="1400" dirty="0">
              <a:latin typeface="Century Gothic" panose="020B0502020202020204" pitchFamily="34" charset="0"/>
            </a:endParaRPr>
          </a:p>
        </p:txBody>
      </p:sp>
      <p:sp>
        <p:nvSpPr>
          <p:cNvPr id="35" name="Rectángulo 34">
            <a:extLst>
              <a:ext uri="{FF2B5EF4-FFF2-40B4-BE49-F238E27FC236}">
                <a16:creationId xmlns:a16="http://schemas.microsoft.com/office/drawing/2014/main" id="{196F74E9-25D6-4D1B-B77B-E8C1AB541A87}"/>
              </a:ext>
            </a:extLst>
          </p:cNvPr>
          <p:cNvSpPr/>
          <p:nvPr/>
        </p:nvSpPr>
        <p:spPr>
          <a:xfrm>
            <a:off x="9980137" y="4072596"/>
            <a:ext cx="1157689" cy="307777"/>
          </a:xfrm>
          <a:prstGeom prst="rect">
            <a:avLst/>
          </a:prstGeom>
        </p:spPr>
        <p:txBody>
          <a:bodyPr wrap="none">
            <a:spAutoFit/>
          </a:bodyPr>
          <a:lstStyle/>
          <a:p>
            <a:r>
              <a:rPr lang="es-ES_tradnl" sz="1400" dirty="0">
                <a:solidFill>
                  <a:schemeClr val="accent1"/>
                </a:solidFill>
                <a:latin typeface="Century Gothic" panose="020B0502020202020204" pitchFamily="34" charset="0"/>
              </a:rPr>
              <a:t>Magistrales</a:t>
            </a:r>
            <a:endParaRPr lang="es-CO" sz="1400" dirty="0">
              <a:latin typeface="Century Gothic" panose="020B0502020202020204" pitchFamily="34" charset="0"/>
            </a:endParaRPr>
          </a:p>
        </p:txBody>
      </p:sp>
      <p:sp>
        <p:nvSpPr>
          <p:cNvPr id="36" name="Rectángulo 35">
            <a:extLst>
              <a:ext uri="{FF2B5EF4-FFF2-40B4-BE49-F238E27FC236}">
                <a16:creationId xmlns:a16="http://schemas.microsoft.com/office/drawing/2014/main" id="{F146AC5D-A596-4A9E-BB96-08CC1D08E96B}"/>
              </a:ext>
            </a:extLst>
          </p:cNvPr>
          <p:cNvSpPr/>
          <p:nvPr/>
        </p:nvSpPr>
        <p:spPr>
          <a:xfrm>
            <a:off x="9524179" y="4147274"/>
            <a:ext cx="428605" cy="219976"/>
          </a:xfrm>
          <a:prstGeom prst="rect">
            <a:avLst/>
          </a:prstGeom>
          <a:solidFill>
            <a:srgbClr val="00206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6" name="Rectángulo 5">
            <a:extLst>
              <a:ext uri="{FF2B5EF4-FFF2-40B4-BE49-F238E27FC236}">
                <a16:creationId xmlns:a16="http://schemas.microsoft.com/office/drawing/2014/main" id="{70CC29DF-B16A-CC42-1B21-808F28F10FCF}"/>
              </a:ext>
            </a:extLst>
          </p:cNvPr>
          <p:cNvSpPr/>
          <p:nvPr/>
        </p:nvSpPr>
        <p:spPr>
          <a:xfrm>
            <a:off x="2417558" y="3487302"/>
            <a:ext cx="1336602" cy="503673"/>
          </a:xfrm>
          <a:prstGeom prst="rect">
            <a:avLst/>
          </a:prstGeom>
          <a:solidFill>
            <a:schemeClr val="accent3">
              <a:lumMod val="50000"/>
            </a:schemeClr>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dirty="0">
                <a:latin typeface="Century Gothic" panose="020B0502020202020204" pitchFamily="34" charset="0"/>
              </a:rPr>
              <a:t>Asistente </a:t>
            </a:r>
          </a:p>
          <a:p>
            <a:pPr algn="ctr"/>
            <a:r>
              <a:rPr lang="es-CO" sz="1000" dirty="0">
                <a:latin typeface="Century Gothic" panose="020B0502020202020204" pitchFamily="34" charset="0"/>
              </a:rPr>
              <a:t>(Ana Sánchez)</a:t>
            </a:r>
          </a:p>
        </p:txBody>
      </p:sp>
      <p:sp>
        <p:nvSpPr>
          <p:cNvPr id="10" name="Rectángulo 9">
            <a:extLst>
              <a:ext uri="{FF2B5EF4-FFF2-40B4-BE49-F238E27FC236}">
                <a16:creationId xmlns:a16="http://schemas.microsoft.com/office/drawing/2014/main" id="{9F3636E8-656A-F77E-7C7C-7BC3DB24F4AC}"/>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13" name="Picture 2" descr="Clientes y aliados | Centro de Evaluación | Uniandes">
            <a:extLst>
              <a:ext uri="{FF2B5EF4-FFF2-40B4-BE49-F238E27FC236}">
                <a16:creationId xmlns:a16="http://schemas.microsoft.com/office/drawing/2014/main" id="{C84510D8-D7E6-F35D-8FE6-9B9D1512F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773D3D79-A5E1-A813-B0E3-F4AED814E2C6}"/>
              </a:ext>
            </a:extLst>
          </p:cNvPr>
          <p:cNvSpPr/>
          <p:nvPr/>
        </p:nvSpPr>
        <p:spPr>
          <a:xfrm>
            <a:off x="7834100" y="3487302"/>
            <a:ext cx="1336602" cy="503673"/>
          </a:xfrm>
          <a:prstGeom prst="rect">
            <a:avLst/>
          </a:prstGeom>
          <a:solidFill>
            <a:schemeClr val="accent3">
              <a:lumMod val="50000"/>
            </a:schemeClr>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dirty="0">
                <a:latin typeface="Century Gothic" panose="020B0502020202020204" pitchFamily="34" charset="0"/>
              </a:rPr>
              <a:t>Asistente </a:t>
            </a:r>
          </a:p>
          <a:p>
            <a:pPr algn="ctr"/>
            <a:r>
              <a:rPr lang="es-CO" sz="1000" dirty="0">
                <a:latin typeface="Century Gothic" panose="020B0502020202020204" pitchFamily="34" charset="0"/>
              </a:rPr>
              <a:t>(Esteban Muñoz)</a:t>
            </a:r>
          </a:p>
        </p:txBody>
      </p:sp>
      <p:sp>
        <p:nvSpPr>
          <p:cNvPr id="4" name="Rectángulo 3">
            <a:extLst>
              <a:ext uri="{FF2B5EF4-FFF2-40B4-BE49-F238E27FC236}">
                <a16:creationId xmlns:a16="http://schemas.microsoft.com/office/drawing/2014/main" id="{B2746A56-6BD6-0078-689F-13544EE36488}"/>
              </a:ext>
            </a:extLst>
          </p:cNvPr>
          <p:cNvSpPr/>
          <p:nvPr/>
        </p:nvSpPr>
        <p:spPr>
          <a:xfrm>
            <a:off x="6483321" y="5714074"/>
            <a:ext cx="1350780" cy="524801"/>
          </a:xfrm>
          <a:prstGeom prst="rect">
            <a:avLst/>
          </a:prstGeom>
          <a:solidFill>
            <a:schemeClr val="accent3">
              <a:lumMod val="50000"/>
            </a:schemeClr>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dirty="0">
                <a:latin typeface="Century Gothic" panose="020B0502020202020204" pitchFamily="34" charset="0"/>
              </a:rPr>
              <a:t>Asistente </a:t>
            </a:r>
          </a:p>
          <a:p>
            <a:pPr algn="ctr"/>
            <a:r>
              <a:rPr lang="es-CO" sz="1000" dirty="0">
                <a:latin typeface="Century Gothic" panose="020B0502020202020204" pitchFamily="34" charset="0"/>
              </a:rPr>
              <a:t>(Luis Enrique Restrepo)</a:t>
            </a:r>
          </a:p>
        </p:txBody>
      </p:sp>
      <p:sp>
        <p:nvSpPr>
          <p:cNvPr id="5" name="Rectángulo 4">
            <a:extLst>
              <a:ext uri="{FF2B5EF4-FFF2-40B4-BE49-F238E27FC236}">
                <a16:creationId xmlns:a16="http://schemas.microsoft.com/office/drawing/2014/main" id="{FEEB5CF4-5F8C-2866-70C9-E27664E20DD7}"/>
              </a:ext>
            </a:extLst>
          </p:cNvPr>
          <p:cNvSpPr/>
          <p:nvPr/>
        </p:nvSpPr>
        <p:spPr>
          <a:xfrm>
            <a:off x="5125829" y="3489971"/>
            <a:ext cx="1336602" cy="464521"/>
          </a:xfrm>
          <a:prstGeom prst="rect">
            <a:avLst/>
          </a:prstGeom>
          <a:solidFill>
            <a:schemeClr val="accent3">
              <a:lumMod val="50000"/>
            </a:schemeClr>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dirty="0">
                <a:latin typeface="Century Gothic" panose="020B0502020202020204" pitchFamily="34" charset="0"/>
              </a:rPr>
              <a:t>Asistente </a:t>
            </a:r>
          </a:p>
          <a:p>
            <a:pPr algn="ctr"/>
            <a:r>
              <a:rPr lang="es-CO" sz="1000" dirty="0">
                <a:latin typeface="Century Gothic" panose="020B0502020202020204" pitchFamily="34" charset="0"/>
              </a:rPr>
              <a:t>(Evelyn Serna)</a:t>
            </a:r>
          </a:p>
        </p:txBody>
      </p:sp>
      <p:sp>
        <p:nvSpPr>
          <p:cNvPr id="12" name="Rectángulo 11">
            <a:extLst>
              <a:ext uri="{FF2B5EF4-FFF2-40B4-BE49-F238E27FC236}">
                <a16:creationId xmlns:a16="http://schemas.microsoft.com/office/drawing/2014/main" id="{F2D17A1A-7C99-AABE-CFAA-9FFCAEFD3812}"/>
              </a:ext>
            </a:extLst>
          </p:cNvPr>
          <p:cNvSpPr/>
          <p:nvPr/>
        </p:nvSpPr>
        <p:spPr>
          <a:xfrm>
            <a:off x="3764337" y="5714074"/>
            <a:ext cx="1336602" cy="524801"/>
          </a:xfrm>
          <a:prstGeom prst="rect">
            <a:avLst/>
          </a:prstGeom>
          <a:solidFill>
            <a:schemeClr val="accent3">
              <a:lumMod val="50000"/>
            </a:schemeClr>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dirty="0">
                <a:latin typeface="Century Gothic" panose="020B0502020202020204" pitchFamily="34" charset="0"/>
              </a:rPr>
              <a:t>Asistente </a:t>
            </a:r>
          </a:p>
          <a:p>
            <a:pPr algn="ctr"/>
            <a:r>
              <a:rPr lang="es-CO" sz="1000" dirty="0">
                <a:latin typeface="Century Gothic" panose="020B0502020202020204" pitchFamily="34" charset="0"/>
              </a:rPr>
              <a:t>(Juan Camilo Hernandez)</a:t>
            </a:r>
          </a:p>
        </p:txBody>
      </p:sp>
      <p:pic>
        <p:nvPicPr>
          <p:cNvPr id="7170" name="Picture 2" descr="Post-pandemia, transformación digital y servicio al cliente » Enrique Dans">
            <a:extLst>
              <a:ext uri="{FF2B5EF4-FFF2-40B4-BE49-F238E27FC236}">
                <a16:creationId xmlns:a16="http://schemas.microsoft.com/office/drawing/2014/main" id="{14D6F1CE-FE06-0DA0-6DE4-114EF47B0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6483" y="4834555"/>
            <a:ext cx="1477124" cy="1304144"/>
          </a:xfrm>
          <a:prstGeom prst="rect">
            <a:avLst/>
          </a:prstGeom>
          <a:noFill/>
          <a:extLst>
            <a:ext uri="{909E8E84-426E-40DD-AFC4-6F175D3DCCD1}">
              <a14:hiddenFill xmlns:a14="http://schemas.microsoft.com/office/drawing/2010/main">
                <a:solidFill>
                  <a:srgbClr val="FFFFFF"/>
                </a:solidFill>
              </a14:hiddenFill>
            </a:ext>
          </a:extLst>
        </p:spPr>
      </p:pic>
      <p:sp>
        <p:nvSpPr>
          <p:cNvPr id="16" name="Marcador de número de diapositiva 3">
            <a:extLst>
              <a:ext uri="{FF2B5EF4-FFF2-40B4-BE49-F238E27FC236}">
                <a16:creationId xmlns:a16="http://schemas.microsoft.com/office/drawing/2014/main" id="{B0840833-38DE-19D7-AFF5-2FE7320929CF}"/>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20</a:t>
            </a:fld>
            <a:endParaRPr lang="en-US" sz="2000" b="1" dirty="0">
              <a:latin typeface="Century Gothic" panose="020B0502020202020204" pitchFamily="34" charset="0"/>
            </a:endParaRPr>
          </a:p>
        </p:txBody>
      </p:sp>
      <p:sp>
        <p:nvSpPr>
          <p:cNvPr id="17" name="Rectángulo 16">
            <a:extLst>
              <a:ext uri="{FF2B5EF4-FFF2-40B4-BE49-F238E27FC236}">
                <a16:creationId xmlns:a16="http://schemas.microsoft.com/office/drawing/2014/main" id="{FE096147-416E-BE90-18F2-3177FB2AC7A7}"/>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
        <p:nvSpPr>
          <p:cNvPr id="2" name="Rectángulo 38">
            <a:extLst>
              <a:ext uri="{FF2B5EF4-FFF2-40B4-BE49-F238E27FC236}">
                <a16:creationId xmlns:a16="http://schemas.microsoft.com/office/drawing/2014/main" id="{F5EDEB7E-6F9D-5F1B-27F4-33078F5B81C7}"/>
              </a:ext>
            </a:extLst>
          </p:cNvPr>
          <p:cNvSpPr/>
          <p:nvPr/>
        </p:nvSpPr>
        <p:spPr>
          <a:xfrm>
            <a:off x="3733857" y="5342176"/>
            <a:ext cx="1367082" cy="362698"/>
          </a:xfrm>
          <a:prstGeom prst="rect">
            <a:avLst/>
          </a:prstGeom>
          <a:solidFill>
            <a:srgbClr val="00206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sz="1000" dirty="0">
                <a:latin typeface="Century Gothic"/>
              </a:rPr>
              <a:t>Profesora (RGD_201)</a:t>
            </a:r>
          </a:p>
        </p:txBody>
      </p:sp>
      <p:sp>
        <p:nvSpPr>
          <p:cNvPr id="11" name="Rectángulo 14">
            <a:extLst>
              <a:ext uri="{FF2B5EF4-FFF2-40B4-BE49-F238E27FC236}">
                <a16:creationId xmlns:a16="http://schemas.microsoft.com/office/drawing/2014/main" id="{C8358E96-BABE-EBFC-F8A9-E600F206A326}"/>
              </a:ext>
            </a:extLst>
          </p:cNvPr>
          <p:cNvSpPr/>
          <p:nvPr/>
        </p:nvSpPr>
        <p:spPr>
          <a:xfrm>
            <a:off x="6457368" y="5332372"/>
            <a:ext cx="1336603" cy="361226"/>
          </a:xfrm>
          <a:prstGeom prst="rect">
            <a:avLst/>
          </a:prstGeom>
          <a:solidFill>
            <a:srgbClr val="00206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sz="900" dirty="0">
                <a:latin typeface="Century Gothic"/>
              </a:rPr>
              <a:t>Asistente Graduado (Por Confirmar)</a:t>
            </a:r>
            <a:endParaRPr lang="es-CO" sz="900" dirty="0">
              <a:latin typeface="Century Gothic" panose="020B0502020202020204" pitchFamily="34" charset="0"/>
            </a:endParaRPr>
          </a:p>
        </p:txBody>
      </p:sp>
    </p:spTree>
    <p:extLst>
      <p:ext uri="{BB962C8B-B14F-4D97-AF65-F5344CB8AC3E}">
        <p14:creationId xmlns:p14="http://schemas.microsoft.com/office/powerpoint/2010/main" val="357842757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C4FE3A6F-8361-4307-B79C-68E34ECBE99B}"/>
              </a:ext>
            </a:extLst>
          </p:cNvPr>
          <p:cNvSpPr/>
          <p:nvPr/>
        </p:nvSpPr>
        <p:spPr>
          <a:xfrm>
            <a:off x="450986" y="1214545"/>
            <a:ext cx="11290027" cy="584775"/>
          </a:xfrm>
          <a:prstGeom prst="rect">
            <a:avLst/>
          </a:prstGeom>
        </p:spPr>
        <p:txBody>
          <a:bodyPr wrap="square">
            <a:spAutoFit/>
          </a:bodyPr>
          <a:lstStyle/>
          <a:p>
            <a:pPr algn="just">
              <a:buClr>
                <a:srgbClr val="2C7C9F"/>
              </a:buClr>
            </a:pPr>
            <a:r>
              <a:rPr lang="es-ES_tradnl" sz="3200" dirty="0">
                <a:solidFill>
                  <a:schemeClr val="bg1"/>
                </a:solidFill>
                <a:latin typeface="Century Gothic" panose="020B0502020202020204" pitchFamily="34" charset="0"/>
              </a:rPr>
              <a:t>REGLAS DEL CURSO</a:t>
            </a:r>
          </a:p>
        </p:txBody>
      </p:sp>
      <p:sp>
        <p:nvSpPr>
          <p:cNvPr id="2" name="Rectángulo 1">
            <a:extLst>
              <a:ext uri="{FF2B5EF4-FFF2-40B4-BE49-F238E27FC236}">
                <a16:creationId xmlns:a16="http://schemas.microsoft.com/office/drawing/2014/main" id="{8F837980-0A38-47A1-8A30-C7AFF3A98D5A}"/>
              </a:ext>
            </a:extLst>
          </p:cNvPr>
          <p:cNvSpPr/>
          <p:nvPr/>
        </p:nvSpPr>
        <p:spPr>
          <a:xfrm>
            <a:off x="3279631" y="4350050"/>
            <a:ext cx="4479743" cy="338554"/>
          </a:xfrm>
          <a:prstGeom prst="rect">
            <a:avLst/>
          </a:prstGeom>
        </p:spPr>
        <p:txBody>
          <a:bodyPr wrap="square">
            <a:spAutoFit/>
          </a:bodyPr>
          <a:lstStyle/>
          <a:p>
            <a:pPr>
              <a:buClr>
                <a:srgbClr val="2C7C9F"/>
              </a:buClr>
            </a:pPr>
            <a:r>
              <a:rPr lang="es-ES_tradnl" sz="1600" b="1" dirty="0">
                <a:solidFill>
                  <a:schemeClr val="accent3">
                    <a:lumMod val="75000"/>
                  </a:schemeClr>
                </a:solidFill>
                <a:latin typeface="Century Gothic" panose="020B0502020202020204" pitchFamily="34" charset="0"/>
              </a:rPr>
              <a:t>Reclamos</a:t>
            </a:r>
            <a:endParaRPr lang="es-ES_tradnl" sz="1600" dirty="0">
              <a:solidFill>
                <a:schemeClr val="accent3">
                  <a:lumMod val="75000"/>
                </a:schemeClr>
              </a:solidFill>
              <a:latin typeface="Century Gothic" panose="020B0502020202020204" pitchFamily="34" charset="0"/>
            </a:endParaRPr>
          </a:p>
        </p:txBody>
      </p:sp>
      <p:sp>
        <p:nvSpPr>
          <p:cNvPr id="10" name="Rectángulo 9">
            <a:extLst>
              <a:ext uri="{FF2B5EF4-FFF2-40B4-BE49-F238E27FC236}">
                <a16:creationId xmlns:a16="http://schemas.microsoft.com/office/drawing/2014/main" id="{4875DF70-8BDA-4D3D-AC69-E80F9C27696E}"/>
              </a:ext>
            </a:extLst>
          </p:cNvPr>
          <p:cNvSpPr/>
          <p:nvPr/>
        </p:nvSpPr>
        <p:spPr>
          <a:xfrm>
            <a:off x="3689498" y="4650654"/>
            <a:ext cx="7846827" cy="1323439"/>
          </a:xfrm>
          <a:prstGeom prst="rect">
            <a:avLst/>
          </a:prstGeom>
        </p:spPr>
        <p:txBody>
          <a:bodyPr wrap="square">
            <a:spAutoFit/>
          </a:bodyPr>
          <a:lstStyle/>
          <a:p>
            <a:pPr algn="just">
              <a:buClr>
                <a:srgbClr val="2C7C9F"/>
              </a:buClr>
            </a:pPr>
            <a:r>
              <a:rPr lang="es-ES_tradnl" sz="1600" b="1" dirty="0">
                <a:solidFill>
                  <a:srgbClr val="002F90"/>
                </a:solidFill>
                <a:latin typeface="Century Gothic" panose="020B0502020202020204" pitchFamily="34" charset="0"/>
              </a:rPr>
              <a:t>ART. 64 RGEPr: </a:t>
            </a:r>
            <a:r>
              <a:rPr lang="es-ES_tradnl" sz="1600" dirty="0">
                <a:solidFill>
                  <a:schemeClr val="accent1"/>
                </a:solidFill>
                <a:latin typeface="Century Gothic" panose="020B0502020202020204" pitchFamily="34" charset="0"/>
              </a:rPr>
              <a:t>Todo estudiante que desee formular un reclamo sobre las calificaciones de cualquier evaluación o sobre la nota definitiva del curso deberá dirigirlo por escrito y debidamente sustentado al profesor responsable de la materia, dentro de los cuatro (4) días hábiles siguientes a aquel en que se dan a conocer las calificaciones en cuestión.</a:t>
            </a:r>
          </a:p>
        </p:txBody>
      </p:sp>
      <p:sp>
        <p:nvSpPr>
          <p:cNvPr id="36" name="Rectángulo 35">
            <a:extLst>
              <a:ext uri="{FF2B5EF4-FFF2-40B4-BE49-F238E27FC236}">
                <a16:creationId xmlns:a16="http://schemas.microsoft.com/office/drawing/2014/main" id="{78EFB8F7-2500-4BB5-BE24-C5A4C22BDD70}"/>
              </a:ext>
            </a:extLst>
          </p:cNvPr>
          <p:cNvSpPr/>
          <p:nvPr/>
        </p:nvSpPr>
        <p:spPr>
          <a:xfrm>
            <a:off x="3279626" y="2037111"/>
            <a:ext cx="4479743" cy="338554"/>
          </a:xfrm>
          <a:prstGeom prst="rect">
            <a:avLst/>
          </a:prstGeom>
        </p:spPr>
        <p:txBody>
          <a:bodyPr wrap="square">
            <a:spAutoFit/>
          </a:bodyPr>
          <a:lstStyle/>
          <a:p>
            <a:pPr>
              <a:buClr>
                <a:srgbClr val="2C7C9F"/>
              </a:buClr>
            </a:pPr>
            <a:r>
              <a:rPr lang="es-ES_tradnl" sz="1600" b="1" dirty="0">
                <a:solidFill>
                  <a:schemeClr val="accent3">
                    <a:lumMod val="75000"/>
                  </a:schemeClr>
                </a:solidFill>
                <a:latin typeface="Century Gothic" panose="020B0502020202020204" pitchFamily="34" charset="0"/>
              </a:rPr>
              <a:t>Aprobación del curso</a:t>
            </a:r>
            <a:endParaRPr lang="es-ES_tradnl" sz="1600" dirty="0">
              <a:solidFill>
                <a:schemeClr val="accent3">
                  <a:lumMod val="75000"/>
                </a:schemeClr>
              </a:solidFill>
              <a:latin typeface="Century Gothic" panose="020B0502020202020204" pitchFamily="34" charset="0"/>
            </a:endParaRPr>
          </a:p>
        </p:txBody>
      </p:sp>
      <p:sp>
        <p:nvSpPr>
          <p:cNvPr id="37" name="Rectángulo 36">
            <a:extLst>
              <a:ext uri="{FF2B5EF4-FFF2-40B4-BE49-F238E27FC236}">
                <a16:creationId xmlns:a16="http://schemas.microsoft.com/office/drawing/2014/main" id="{D567DCED-693B-4CE1-8180-975631BCEAD7}"/>
              </a:ext>
            </a:extLst>
          </p:cNvPr>
          <p:cNvSpPr/>
          <p:nvPr/>
        </p:nvSpPr>
        <p:spPr>
          <a:xfrm>
            <a:off x="3279625" y="3184610"/>
            <a:ext cx="4479743" cy="338554"/>
          </a:xfrm>
          <a:prstGeom prst="rect">
            <a:avLst/>
          </a:prstGeom>
        </p:spPr>
        <p:txBody>
          <a:bodyPr wrap="square">
            <a:spAutoFit/>
          </a:bodyPr>
          <a:lstStyle/>
          <a:p>
            <a:pPr>
              <a:buClr>
                <a:srgbClr val="2C7C9F"/>
              </a:buClr>
            </a:pPr>
            <a:r>
              <a:rPr lang="es-ES_tradnl" sz="1600" b="1" dirty="0">
                <a:solidFill>
                  <a:schemeClr val="accent3">
                    <a:lumMod val="75000"/>
                  </a:schemeClr>
                </a:solidFill>
                <a:latin typeface="Century Gothic" panose="020B0502020202020204" pitchFamily="34" charset="0"/>
              </a:rPr>
              <a:t>Periodo académico</a:t>
            </a:r>
            <a:endParaRPr lang="es-ES_tradnl" sz="1600" dirty="0">
              <a:solidFill>
                <a:schemeClr val="accent3">
                  <a:lumMod val="75000"/>
                </a:schemeClr>
              </a:solidFill>
              <a:latin typeface="Century Gothic" panose="020B0502020202020204" pitchFamily="34" charset="0"/>
            </a:endParaRPr>
          </a:p>
        </p:txBody>
      </p:sp>
      <p:sp>
        <p:nvSpPr>
          <p:cNvPr id="39" name="Rectángulo 38">
            <a:extLst>
              <a:ext uri="{FF2B5EF4-FFF2-40B4-BE49-F238E27FC236}">
                <a16:creationId xmlns:a16="http://schemas.microsoft.com/office/drawing/2014/main" id="{9DD67D87-A77E-40B6-9696-B5A51E9F8837}"/>
              </a:ext>
            </a:extLst>
          </p:cNvPr>
          <p:cNvSpPr/>
          <p:nvPr/>
        </p:nvSpPr>
        <p:spPr>
          <a:xfrm>
            <a:off x="3689496" y="3468567"/>
            <a:ext cx="7846827" cy="584775"/>
          </a:xfrm>
          <a:prstGeom prst="rect">
            <a:avLst/>
          </a:prstGeom>
        </p:spPr>
        <p:txBody>
          <a:bodyPr wrap="square">
            <a:spAutoFit/>
          </a:bodyPr>
          <a:lstStyle/>
          <a:p>
            <a:pPr algn="just">
              <a:buClr>
                <a:srgbClr val="2C7C9F"/>
              </a:buClr>
            </a:pPr>
            <a:r>
              <a:rPr lang="es-ES_tradnl" sz="1600" dirty="0">
                <a:solidFill>
                  <a:schemeClr val="accent1"/>
                </a:solidFill>
                <a:latin typeface="Century Gothic" panose="020B0502020202020204" pitchFamily="34" charset="0"/>
              </a:rPr>
              <a:t>El periodo académico comienza el </a:t>
            </a:r>
            <a:r>
              <a:rPr lang="es-ES_tradnl" sz="1600" b="1" dirty="0">
                <a:solidFill>
                  <a:srgbClr val="C00000"/>
                </a:solidFill>
                <a:latin typeface="Century Gothic" panose="020B0502020202020204" pitchFamily="34" charset="0"/>
              </a:rPr>
              <a:t>20 de enero de 2026 </a:t>
            </a:r>
            <a:r>
              <a:rPr lang="es-ES_tradnl" sz="1600" dirty="0">
                <a:solidFill>
                  <a:schemeClr val="accent1"/>
                </a:solidFill>
                <a:latin typeface="Century Gothic" panose="020B0502020202020204" pitchFamily="34" charset="0"/>
              </a:rPr>
              <a:t>y finaliza el </a:t>
            </a:r>
            <a:r>
              <a:rPr lang="es-ES_tradnl" sz="1600" b="1" dirty="0">
                <a:solidFill>
                  <a:srgbClr val="C00000"/>
                </a:solidFill>
                <a:latin typeface="Century Gothic" panose="020B0502020202020204" pitchFamily="34" charset="0"/>
              </a:rPr>
              <a:t>23 de Mayo de 2026</a:t>
            </a:r>
            <a:r>
              <a:rPr lang="es-ES_tradnl" sz="1600" dirty="0">
                <a:solidFill>
                  <a:schemeClr val="accent1"/>
                </a:solidFill>
                <a:latin typeface="Century Gothic" panose="020B0502020202020204" pitchFamily="34" charset="0"/>
              </a:rPr>
              <a:t>, último día de exámenes finales. </a:t>
            </a:r>
          </a:p>
        </p:txBody>
      </p:sp>
      <p:sp>
        <p:nvSpPr>
          <p:cNvPr id="40" name="Rectángulo 39">
            <a:extLst>
              <a:ext uri="{FF2B5EF4-FFF2-40B4-BE49-F238E27FC236}">
                <a16:creationId xmlns:a16="http://schemas.microsoft.com/office/drawing/2014/main" id="{1FC06CD7-8B31-4343-A40D-F336926B84AE}"/>
              </a:ext>
            </a:extLst>
          </p:cNvPr>
          <p:cNvSpPr/>
          <p:nvPr/>
        </p:nvSpPr>
        <p:spPr>
          <a:xfrm>
            <a:off x="3689494" y="2334468"/>
            <a:ext cx="7846827" cy="584775"/>
          </a:xfrm>
          <a:prstGeom prst="rect">
            <a:avLst/>
          </a:prstGeom>
        </p:spPr>
        <p:txBody>
          <a:bodyPr wrap="square">
            <a:spAutoFit/>
          </a:bodyPr>
          <a:lstStyle/>
          <a:p>
            <a:pPr algn="just">
              <a:buClr>
                <a:srgbClr val="2C7C9F"/>
              </a:buClr>
            </a:pPr>
            <a:r>
              <a:rPr lang="es-ES_tradnl" sz="1600" dirty="0">
                <a:solidFill>
                  <a:schemeClr val="accent1"/>
                </a:solidFill>
                <a:latin typeface="Century Gothic" panose="020B0502020202020204" pitchFamily="34" charset="0"/>
              </a:rPr>
              <a:t>Para aprobar la materia la nota final acumulada del curso debe ser igual o superior a 3,00. La nota final se aproximará con dos cifras decimales.</a:t>
            </a:r>
          </a:p>
        </p:txBody>
      </p:sp>
      <p:sp>
        <p:nvSpPr>
          <p:cNvPr id="9" name="Rectángulo 8">
            <a:extLst>
              <a:ext uri="{FF2B5EF4-FFF2-40B4-BE49-F238E27FC236}">
                <a16:creationId xmlns:a16="http://schemas.microsoft.com/office/drawing/2014/main" id="{1243C5C6-7EDF-3231-12F2-B7A1669663BD}"/>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13" name="Picture 2" descr="Clientes y aliados | Centro de Evaluación | Uniandes">
            <a:extLst>
              <a:ext uri="{FF2B5EF4-FFF2-40B4-BE49-F238E27FC236}">
                <a16:creationId xmlns:a16="http://schemas.microsoft.com/office/drawing/2014/main" id="{2E090C8F-114E-E8CE-BC43-81D3A4042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FBB447FA-2273-6D88-1D03-08E4CB9E73B7}"/>
              </a:ext>
            </a:extLst>
          </p:cNvPr>
          <p:cNvPicPr>
            <a:picLocks noChangeAspect="1"/>
          </p:cNvPicPr>
          <p:nvPr/>
        </p:nvPicPr>
        <p:blipFill rotWithShape="1">
          <a:blip r:embed="rId3"/>
          <a:srcRect l="13578" r="13065"/>
          <a:stretch/>
        </p:blipFill>
        <p:spPr>
          <a:xfrm>
            <a:off x="641965" y="2505168"/>
            <a:ext cx="2507450" cy="2807205"/>
          </a:xfrm>
          <a:prstGeom prst="rect">
            <a:avLst/>
          </a:prstGeom>
        </p:spPr>
      </p:pic>
      <p:sp>
        <p:nvSpPr>
          <p:cNvPr id="5" name="Marcador de número de diapositiva 3">
            <a:extLst>
              <a:ext uri="{FF2B5EF4-FFF2-40B4-BE49-F238E27FC236}">
                <a16:creationId xmlns:a16="http://schemas.microsoft.com/office/drawing/2014/main" id="{6C62FC5B-023D-1AEC-AF71-14B25AE39D95}"/>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21</a:t>
            </a:fld>
            <a:endParaRPr lang="en-US" sz="2000" b="1" dirty="0">
              <a:latin typeface="Century Gothic" panose="020B0502020202020204" pitchFamily="34" charset="0"/>
            </a:endParaRPr>
          </a:p>
        </p:txBody>
      </p:sp>
      <p:sp>
        <p:nvSpPr>
          <p:cNvPr id="6" name="Rectángulo 5">
            <a:extLst>
              <a:ext uri="{FF2B5EF4-FFF2-40B4-BE49-F238E27FC236}">
                <a16:creationId xmlns:a16="http://schemas.microsoft.com/office/drawing/2014/main" id="{43839A1A-1A04-9B02-9F51-2C67556EA6E6}"/>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397604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36" grpId="0"/>
      <p:bldP spid="37" grpId="0"/>
      <p:bldP spid="39"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dirty="0">
                <a:latin typeface="Century Gothic" panose="020B0502020202020204" pitchFamily="34" charset="0"/>
              </a:rPr>
              <a:t>AGENDA PROPUESTA</a:t>
            </a:r>
          </a:p>
        </p:txBody>
      </p:sp>
      <p:pic>
        <p:nvPicPr>
          <p:cNvPr id="6" name="Picture 6" descr="Resultado de imagen para RELOJ VECTOR">
            <a:extLst>
              <a:ext uri="{FF2B5EF4-FFF2-40B4-BE49-F238E27FC236}">
                <a16:creationId xmlns:a16="http://schemas.microsoft.com/office/drawing/2014/main" id="{0F651596-1125-43ED-8471-A57EDDF3518A}"/>
              </a:ext>
            </a:extLst>
          </p:cNvPr>
          <p:cNvPicPr>
            <a:picLocks noChangeAspect="1" noChangeArrowheads="1"/>
          </p:cNvPicPr>
          <p:nvPr/>
        </p:nvPicPr>
        <p:blipFill rotWithShape="1">
          <a:blip r:embed="rId2" cstate="print">
            <a:clrChange>
              <a:clrFrom>
                <a:srgbClr val="F6F6F6"/>
              </a:clrFrom>
              <a:clrTo>
                <a:srgbClr val="F6F6F6">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24517" t="6285" r="24815" b="6503"/>
          <a:stretch/>
        </p:blipFill>
        <p:spPr bwMode="auto">
          <a:xfrm>
            <a:off x="1256045" y="2772729"/>
            <a:ext cx="1236705" cy="124607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8F837980-0A38-47A1-8A30-C7AFF3A98D5A}"/>
              </a:ext>
            </a:extLst>
          </p:cNvPr>
          <p:cNvSpPr/>
          <p:nvPr/>
        </p:nvSpPr>
        <p:spPr>
          <a:xfrm>
            <a:off x="2806200" y="2772729"/>
            <a:ext cx="8540907" cy="3046988"/>
          </a:xfrm>
          <a:prstGeom prst="rect">
            <a:avLst/>
          </a:prstGeom>
        </p:spPr>
        <p:txBody>
          <a:bodyPr wrap="square" lIns="91440" tIns="45720" rIns="91440" bIns="45720" anchor="t">
            <a:spAutoFit/>
          </a:bodyPr>
          <a:lstStyle/>
          <a:p>
            <a:pPr marL="342900" indent="-342900">
              <a:buClr>
                <a:schemeClr val="accent3">
                  <a:lumMod val="75000"/>
                </a:schemeClr>
              </a:buClr>
              <a:buFont typeface="Gill Sans MT" panose="020B0502020104020203"/>
              <a:buAutoNum type="arabicPeriod"/>
            </a:pPr>
            <a:r>
              <a:rPr lang="es-CO" sz="1600" dirty="0">
                <a:solidFill>
                  <a:schemeClr val="bg2">
                    <a:lumMod val="90000"/>
                  </a:schemeClr>
                </a:solidFill>
                <a:latin typeface="Century Gothic"/>
                <a:cs typeface="Arial"/>
              </a:rPr>
              <a:t>Bienvenida al curso.</a:t>
            </a:r>
            <a:endParaRPr lang="es-ES" sz="1600" dirty="0">
              <a:solidFill>
                <a:schemeClr val="bg2">
                  <a:lumMod val="90000"/>
                </a:schemeClr>
              </a:solidFill>
              <a:latin typeface="Century Gothic"/>
              <a:cs typeface="Arial"/>
            </a:endParaRPr>
          </a:p>
          <a:p>
            <a:pPr marL="342900" indent="-342900">
              <a:buClr>
                <a:srgbClr val="2C7C9F"/>
              </a:buClr>
              <a:buFontTx/>
              <a:buAutoNum type="arabicPeriod"/>
            </a:pPr>
            <a:endParaRPr lang="es-CO" sz="1600" dirty="0">
              <a:solidFill>
                <a:schemeClr val="bg2">
                  <a:lumMod val="90000"/>
                </a:schemeClr>
              </a:solidFill>
              <a:latin typeface="Century Gothic"/>
              <a:cs typeface="Arial"/>
            </a:endParaRPr>
          </a:p>
          <a:p>
            <a:pPr marL="342900" indent="-342900">
              <a:buClr>
                <a:srgbClr val="48BE7A"/>
              </a:buClr>
              <a:buFontTx/>
              <a:buAutoNum type="arabicPeriod"/>
            </a:pPr>
            <a:r>
              <a:rPr lang="es-CO" sz="1600" dirty="0">
                <a:solidFill>
                  <a:schemeClr val="bg2">
                    <a:lumMod val="90000"/>
                  </a:schemeClr>
                </a:solidFill>
                <a:latin typeface="Century Gothic"/>
                <a:cs typeface="Arial"/>
              </a:rPr>
              <a:t>Presentación del equipo de la sección magistral.</a:t>
            </a:r>
            <a:endParaRPr lang="es-CO" sz="1600" dirty="0">
              <a:solidFill>
                <a:schemeClr val="bg2">
                  <a:lumMod val="90000"/>
                </a:schemeClr>
              </a:solidFill>
              <a:latin typeface="Century Gothic"/>
            </a:endParaRPr>
          </a:p>
          <a:p>
            <a:pPr marL="342900" indent="-342900">
              <a:buClr>
                <a:srgbClr val="48BE7A"/>
              </a:buClr>
              <a:buFontTx/>
              <a:buAutoNum type="arabicPeriod"/>
            </a:pPr>
            <a:endParaRPr lang="es-CO" sz="1600" dirty="0">
              <a:solidFill>
                <a:schemeClr val="bg2">
                  <a:lumMod val="90000"/>
                </a:schemeClr>
              </a:solidFill>
              <a:latin typeface="Century Gothic"/>
            </a:endParaRPr>
          </a:p>
          <a:p>
            <a:pPr marL="342900" indent="-342900">
              <a:buClr>
                <a:srgbClr val="48BE7A"/>
              </a:buClr>
              <a:buFontTx/>
              <a:buAutoNum type="arabicPeriod"/>
            </a:pPr>
            <a:r>
              <a:rPr lang="es-CO" sz="1600" dirty="0">
                <a:solidFill>
                  <a:schemeClr val="bg2">
                    <a:lumMod val="90000"/>
                  </a:schemeClr>
                </a:solidFill>
                <a:latin typeface="Century Gothic"/>
                <a:cs typeface="Arial"/>
              </a:rPr>
              <a:t>Revisión del programa y reglas de juego del curso.</a:t>
            </a:r>
            <a:endParaRPr lang="es-CO" sz="1600" dirty="0">
              <a:solidFill>
                <a:schemeClr val="bg2">
                  <a:lumMod val="90000"/>
                </a:schemeClr>
              </a:solidFill>
              <a:latin typeface="Century Gothic"/>
            </a:endParaRPr>
          </a:p>
          <a:p>
            <a:pPr marL="342900" indent="-342900">
              <a:buClr>
                <a:srgbClr val="48BE7A"/>
              </a:buClr>
              <a:buFontTx/>
              <a:buAutoNum type="arabicPeriod"/>
            </a:pPr>
            <a:endParaRPr lang="es-CO" sz="1600" dirty="0">
              <a:solidFill>
                <a:schemeClr val="accent1"/>
              </a:solidFill>
              <a:latin typeface="Century Gothic"/>
              <a:cs typeface="Arial"/>
            </a:endParaRPr>
          </a:p>
          <a:p>
            <a:pPr marL="342900" indent="-342900">
              <a:buClr>
                <a:srgbClr val="48BE7A"/>
              </a:buClr>
              <a:buFontTx/>
              <a:buAutoNum type="arabicPeriod"/>
            </a:pPr>
            <a:r>
              <a:rPr lang="es-CO" sz="1600" dirty="0">
                <a:solidFill>
                  <a:schemeClr val="accent1"/>
                </a:solidFill>
                <a:latin typeface="Century Gothic"/>
                <a:cs typeface="Arial"/>
              </a:rPr>
              <a:t>Introducción al curso.</a:t>
            </a:r>
            <a:endParaRPr lang="es-CO" sz="1600" dirty="0">
              <a:solidFill>
                <a:schemeClr val="accent1"/>
              </a:solidFill>
              <a:latin typeface="Century Gothic" panose="020B0502020202020204" pitchFamily="34" charset="0"/>
              <a:cs typeface="Arial"/>
            </a:endParaRPr>
          </a:p>
          <a:p>
            <a:pPr marL="342900" indent="-342900">
              <a:buClr>
                <a:srgbClr val="48BE7A"/>
              </a:buClr>
              <a:buAutoNum type="arabicPeriod"/>
            </a:pPr>
            <a:endParaRPr lang="es-CO" sz="1600" dirty="0">
              <a:solidFill>
                <a:schemeClr val="accent1"/>
              </a:solidFill>
              <a:latin typeface="Century Gothic" panose="020B0502020202020204" pitchFamily="34" charset="0"/>
              <a:cs typeface="Arial"/>
            </a:endParaRPr>
          </a:p>
          <a:p>
            <a:pPr marL="342900" indent="-342900">
              <a:buClr>
                <a:srgbClr val="48BE7A"/>
              </a:buClr>
              <a:buAutoNum type="arabicPeriod"/>
            </a:pPr>
            <a:r>
              <a:rPr lang="es-CO" sz="1600" dirty="0">
                <a:solidFill>
                  <a:schemeClr val="bg2">
                    <a:lumMod val="90000"/>
                  </a:schemeClr>
                </a:solidFill>
                <a:latin typeface="Century Gothic"/>
                <a:cs typeface="Arial"/>
              </a:rPr>
              <a:t>Definición de Proyecto de Inversión y sus respectivas etapas.</a:t>
            </a:r>
            <a:endParaRPr lang="es-CO" sz="1600" dirty="0">
              <a:solidFill>
                <a:schemeClr val="bg2">
                  <a:lumMod val="90000"/>
                </a:schemeClr>
              </a:solidFill>
              <a:latin typeface="Century Gothic" panose="020B0502020202020204" pitchFamily="34" charset="0"/>
              <a:cs typeface="Arial"/>
            </a:endParaRPr>
          </a:p>
          <a:p>
            <a:pPr marL="342900" indent="-342900">
              <a:buClr>
                <a:srgbClr val="48BE7A"/>
              </a:buClr>
              <a:buAutoNum type="arabicPeriod"/>
            </a:pPr>
            <a:endParaRPr lang="es-CO" sz="1600" dirty="0">
              <a:solidFill>
                <a:schemeClr val="accent1"/>
              </a:solidFill>
              <a:latin typeface="Century Gothic" panose="020B0502020202020204" pitchFamily="34" charset="0"/>
              <a:cs typeface="Arial"/>
            </a:endParaRPr>
          </a:p>
          <a:p>
            <a:pPr marL="342900" indent="-342900">
              <a:buClr>
                <a:srgbClr val="48BE7A"/>
              </a:buClr>
              <a:buAutoNum type="arabicPeriod"/>
            </a:pPr>
            <a:endParaRPr lang="es-CO" sz="1600" dirty="0">
              <a:solidFill>
                <a:schemeClr val="accent1"/>
              </a:solidFill>
              <a:latin typeface="Century Gothic" panose="020B0502020202020204" pitchFamily="34" charset="0"/>
              <a:cs typeface="Arial"/>
            </a:endParaRPr>
          </a:p>
          <a:p>
            <a:pPr>
              <a:buClr>
                <a:schemeClr val="accent3">
                  <a:lumMod val="75000"/>
                </a:schemeClr>
              </a:buClr>
            </a:pPr>
            <a:endParaRPr lang="es-CO" sz="1600" dirty="0">
              <a:solidFill>
                <a:schemeClr val="accent1"/>
              </a:solidFill>
              <a:latin typeface="Century Gothic" panose="020B0502020202020204" pitchFamily="34" charset="0"/>
            </a:endParaRPr>
          </a:p>
        </p:txBody>
      </p:sp>
      <p:sp>
        <p:nvSpPr>
          <p:cNvPr id="3" name="Rectángulo 2">
            <a:extLst>
              <a:ext uri="{FF2B5EF4-FFF2-40B4-BE49-F238E27FC236}">
                <a16:creationId xmlns:a16="http://schemas.microsoft.com/office/drawing/2014/main" id="{8E86F046-042E-5492-3FBC-4E0C89F4D940}"/>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8" name="Picture 2" descr="Clientes y aliados | Centro de Evaluación | Uniandes">
            <a:extLst>
              <a:ext uri="{FF2B5EF4-FFF2-40B4-BE49-F238E27FC236}">
                <a16:creationId xmlns:a16="http://schemas.microsoft.com/office/drawing/2014/main" id="{5A2F8A99-E4A5-BAC5-C9B9-FA7BF325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número de diapositiva 3">
            <a:extLst>
              <a:ext uri="{FF2B5EF4-FFF2-40B4-BE49-F238E27FC236}">
                <a16:creationId xmlns:a16="http://schemas.microsoft.com/office/drawing/2014/main" id="{5056263C-D254-5983-7DF0-541110A707C9}"/>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22</a:t>
            </a:fld>
            <a:endParaRPr lang="en-US" sz="2000" b="1" dirty="0">
              <a:latin typeface="Century Gothic" panose="020B0502020202020204" pitchFamily="34" charset="0"/>
            </a:endParaRPr>
          </a:p>
        </p:txBody>
      </p:sp>
      <p:sp>
        <p:nvSpPr>
          <p:cNvPr id="9" name="Rectángulo 8">
            <a:extLst>
              <a:ext uri="{FF2B5EF4-FFF2-40B4-BE49-F238E27FC236}">
                <a16:creationId xmlns:a16="http://schemas.microsoft.com/office/drawing/2014/main" id="{22D1F5C8-3D89-0A20-B154-2821018D5380}"/>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283274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000"/>
                                        <p:tgtEl>
                                          <p:spTgt spid="23"/>
                                        </p:tgtEl>
                                      </p:cBhvr>
                                    </p:animEffect>
                                    <p:anim calcmode="lin" valueType="num">
                                      <p:cBhvr>
                                        <p:cTn id="10" dur="1000" fill="hold"/>
                                        <p:tgtEl>
                                          <p:spTgt spid="23"/>
                                        </p:tgtEl>
                                        <p:attrNameLst>
                                          <p:attrName>ppt_x</p:attrName>
                                        </p:attrNameLst>
                                      </p:cBhvr>
                                      <p:tavLst>
                                        <p:tav tm="0">
                                          <p:val>
                                            <p:strVal val="#ppt_x"/>
                                          </p:val>
                                        </p:tav>
                                        <p:tav tm="100000">
                                          <p:val>
                                            <p:strVal val="#ppt_x"/>
                                          </p:val>
                                        </p:tav>
                                      </p:tavLst>
                                    </p:anim>
                                    <p:anim calcmode="lin" valueType="num">
                                      <p:cBhvr>
                                        <p:cTn id="1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62D24FF-79AD-4C76-8E38-D8EB4EC525C5}"/>
              </a:ext>
            </a:extLst>
          </p:cNvPr>
          <p:cNvSpPr/>
          <p:nvPr/>
        </p:nvSpPr>
        <p:spPr>
          <a:xfrm>
            <a:off x="5012605" y="3140706"/>
            <a:ext cx="5675188" cy="923330"/>
          </a:xfrm>
          <a:prstGeom prst="rect">
            <a:avLst/>
          </a:prstGeom>
        </p:spPr>
        <p:txBody>
          <a:bodyPr wrap="square">
            <a:spAutoFit/>
          </a:bodyPr>
          <a:lstStyle/>
          <a:p>
            <a:pPr algn="ctr">
              <a:buClr>
                <a:srgbClr val="2C7C9F"/>
              </a:buClr>
            </a:pPr>
            <a:r>
              <a:rPr lang="es-ES_tradnl" dirty="0">
                <a:solidFill>
                  <a:schemeClr val="accent1"/>
                </a:solidFill>
                <a:latin typeface="Century Gothic" panose="020B0502020202020204" pitchFamily="34" charset="0"/>
              </a:rPr>
              <a:t>Usted ganó una rifa. El premio le permite recibir COP $1.000.000 hoy,</a:t>
            </a:r>
          </a:p>
          <a:p>
            <a:pPr algn="ctr">
              <a:buClr>
                <a:srgbClr val="2C7C9F"/>
              </a:buClr>
            </a:pPr>
            <a:r>
              <a:rPr lang="es-ES_tradnl" dirty="0">
                <a:solidFill>
                  <a:schemeClr val="accent1"/>
                </a:solidFill>
                <a:latin typeface="Century Gothic" panose="020B0502020202020204" pitchFamily="34" charset="0"/>
              </a:rPr>
              <a:t>O COP $1.050.000 el próximo año.</a:t>
            </a:r>
          </a:p>
        </p:txBody>
      </p:sp>
      <p:sp>
        <p:nvSpPr>
          <p:cNvPr id="17" name="Rectángulo 16">
            <a:extLst>
              <a:ext uri="{FF2B5EF4-FFF2-40B4-BE49-F238E27FC236}">
                <a16:creationId xmlns:a16="http://schemas.microsoft.com/office/drawing/2014/main" id="{2B73B1CB-1D03-47D0-9845-773494C5322D}"/>
              </a:ext>
            </a:extLst>
          </p:cNvPr>
          <p:cNvSpPr/>
          <p:nvPr/>
        </p:nvSpPr>
        <p:spPr>
          <a:xfrm>
            <a:off x="3750342" y="4317589"/>
            <a:ext cx="7987031" cy="461665"/>
          </a:xfrm>
          <a:prstGeom prst="rect">
            <a:avLst/>
          </a:prstGeom>
        </p:spPr>
        <p:txBody>
          <a:bodyPr wrap="square">
            <a:spAutoFit/>
          </a:bodyPr>
          <a:lstStyle/>
          <a:p>
            <a:pPr algn="ctr">
              <a:buClr>
                <a:srgbClr val="2C7C9F"/>
              </a:buClr>
            </a:pPr>
            <a:r>
              <a:rPr lang="es-ES_tradnl" sz="2400" b="1" dirty="0">
                <a:solidFill>
                  <a:schemeClr val="accent3">
                    <a:lumMod val="75000"/>
                  </a:schemeClr>
                </a:solidFill>
                <a:latin typeface="Century Gothic" panose="020B0502020202020204" pitchFamily="34" charset="0"/>
              </a:rPr>
              <a:t>¿Qué escoge?</a:t>
            </a:r>
          </a:p>
        </p:txBody>
      </p:sp>
      <p:sp>
        <p:nvSpPr>
          <p:cNvPr id="3" name="Rectángulo 2">
            <a:extLst>
              <a:ext uri="{FF2B5EF4-FFF2-40B4-BE49-F238E27FC236}">
                <a16:creationId xmlns:a16="http://schemas.microsoft.com/office/drawing/2014/main" id="{BA6C8BCD-6B82-AEF5-D003-941D96CE8965}"/>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5" name="Picture 2" descr="Clientes y aliados | Centro de Evaluación | Uniandes">
            <a:extLst>
              <a:ext uri="{FF2B5EF4-FFF2-40B4-BE49-F238E27FC236}">
                <a16:creationId xmlns:a16="http://schemas.microsoft.com/office/drawing/2014/main" id="{5DB92AB2-FE31-4FB6-420E-4A351CDFD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294C1F99-99B4-AA35-8E75-CCB75A05C9FE}"/>
              </a:ext>
            </a:extLst>
          </p:cNvPr>
          <p:cNvSpPr/>
          <p:nvPr/>
        </p:nvSpPr>
        <p:spPr>
          <a:xfrm>
            <a:off x="450986" y="1214545"/>
            <a:ext cx="11290027" cy="584775"/>
          </a:xfrm>
          <a:prstGeom prst="rect">
            <a:avLst/>
          </a:prstGeom>
        </p:spPr>
        <p:txBody>
          <a:bodyPr wrap="square">
            <a:spAutoFit/>
          </a:bodyPr>
          <a:lstStyle/>
          <a:p>
            <a:pPr algn="just">
              <a:buClr>
                <a:srgbClr val="2C7C9F"/>
              </a:buClr>
            </a:pPr>
            <a:r>
              <a:rPr lang="es-ES_tradnl" sz="3200" dirty="0">
                <a:solidFill>
                  <a:schemeClr val="bg1"/>
                </a:solidFill>
                <a:latin typeface="Century Gothic" panose="020B0502020202020204" pitchFamily="34" charset="0"/>
              </a:rPr>
              <a:t>¿QUÉ ES </a:t>
            </a:r>
            <a:r>
              <a:rPr lang="es-ES_tradnl" sz="3200" b="1" dirty="0">
                <a:solidFill>
                  <a:schemeClr val="accent5"/>
                </a:solidFill>
                <a:latin typeface="Century Gothic" panose="020B0502020202020204" pitchFamily="34" charset="0"/>
              </a:rPr>
              <a:t>ANADEC</a:t>
            </a:r>
            <a:r>
              <a:rPr lang="es-ES_tradnl" sz="3200" dirty="0">
                <a:solidFill>
                  <a:schemeClr val="bg1"/>
                </a:solidFill>
                <a:latin typeface="Century Gothic" panose="020B0502020202020204" pitchFamily="34" charset="0"/>
              </a:rPr>
              <a:t>?</a:t>
            </a:r>
          </a:p>
        </p:txBody>
      </p:sp>
      <p:pic>
        <p:nvPicPr>
          <p:cNvPr id="1026" name="Picture 2" descr="Los Santos de los Últimos Días pueden participar de rifas y jugar la  lotería?">
            <a:extLst>
              <a:ext uri="{FF2B5EF4-FFF2-40B4-BE49-F238E27FC236}">
                <a16:creationId xmlns:a16="http://schemas.microsoft.com/office/drawing/2014/main" id="{8E2D161D-15EA-8D75-E5B9-6B80044D1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026" y="2986551"/>
            <a:ext cx="3749236" cy="21435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Marcador de número de diapositiva 3">
            <a:extLst>
              <a:ext uri="{FF2B5EF4-FFF2-40B4-BE49-F238E27FC236}">
                <a16:creationId xmlns:a16="http://schemas.microsoft.com/office/drawing/2014/main" id="{EBFFC143-B128-5FE6-06EA-1A78A224A9A1}"/>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23</a:t>
            </a:fld>
            <a:endParaRPr lang="en-US" sz="2000" b="1" dirty="0">
              <a:latin typeface="Century Gothic" panose="020B0502020202020204" pitchFamily="34" charset="0"/>
            </a:endParaRPr>
          </a:p>
        </p:txBody>
      </p:sp>
      <p:sp>
        <p:nvSpPr>
          <p:cNvPr id="8" name="Rectángulo 7">
            <a:extLst>
              <a:ext uri="{FF2B5EF4-FFF2-40B4-BE49-F238E27FC236}">
                <a16:creationId xmlns:a16="http://schemas.microsoft.com/office/drawing/2014/main" id="{3252EEA4-B35C-381C-C711-08A42E74CD57}"/>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401335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62D24FF-79AD-4C76-8E38-D8EB4EC525C5}"/>
              </a:ext>
            </a:extLst>
          </p:cNvPr>
          <p:cNvSpPr/>
          <p:nvPr/>
        </p:nvSpPr>
        <p:spPr>
          <a:xfrm>
            <a:off x="5011265" y="2782208"/>
            <a:ext cx="6326413" cy="1754326"/>
          </a:xfrm>
          <a:prstGeom prst="rect">
            <a:avLst/>
          </a:prstGeom>
        </p:spPr>
        <p:txBody>
          <a:bodyPr wrap="square">
            <a:spAutoFit/>
          </a:bodyPr>
          <a:lstStyle/>
          <a:p>
            <a:pPr algn="ctr">
              <a:buClr>
                <a:srgbClr val="2C7C9F"/>
              </a:buClr>
            </a:pPr>
            <a:r>
              <a:rPr lang="es-ES_tradnl" dirty="0">
                <a:solidFill>
                  <a:schemeClr val="accent1"/>
                </a:solidFill>
                <a:latin typeface="Century Gothic" panose="020B0502020202020204" pitchFamily="34" charset="0"/>
              </a:rPr>
              <a:t>Usted va a pedir una tarjeta de crédito a un banco.</a:t>
            </a:r>
          </a:p>
          <a:p>
            <a:pPr algn="ctr">
              <a:buClr>
                <a:srgbClr val="2C7C9F"/>
              </a:buClr>
            </a:pPr>
            <a:endParaRPr lang="es-ES_tradnl" dirty="0">
              <a:solidFill>
                <a:schemeClr val="accent1"/>
              </a:solidFill>
              <a:latin typeface="Century Gothic" panose="020B0502020202020204" pitchFamily="34" charset="0"/>
            </a:endParaRPr>
          </a:p>
          <a:p>
            <a:pPr algn="ctr">
              <a:buClr>
                <a:srgbClr val="2C7C9F"/>
              </a:buClr>
            </a:pPr>
            <a:r>
              <a:rPr lang="es-ES_tradnl" dirty="0">
                <a:solidFill>
                  <a:schemeClr val="accent1"/>
                </a:solidFill>
                <a:latin typeface="Century Gothic" panose="020B0502020202020204" pitchFamily="34" charset="0"/>
              </a:rPr>
              <a:t>El banco le presta a la siguiente tasa:</a:t>
            </a:r>
          </a:p>
          <a:p>
            <a:pPr algn="ctr">
              <a:buClr>
                <a:srgbClr val="2C7C9F"/>
              </a:buClr>
            </a:pPr>
            <a:endParaRPr lang="es-ES_tradnl" dirty="0">
              <a:solidFill>
                <a:schemeClr val="accent1"/>
              </a:solidFill>
              <a:latin typeface="Century Gothic" panose="020B0502020202020204" pitchFamily="34" charset="0"/>
            </a:endParaRPr>
          </a:p>
          <a:p>
            <a:pPr algn="ctr">
              <a:buClr>
                <a:srgbClr val="2C7C9F"/>
              </a:buClr>
            </a:pPr>
            <a:r>
              <a:rPr lang="es-ES_tradnl" b="1" dirty="0">
                <a:solidFill>
                  <a:schemeClr val="accent3">
                    <a:lumMod val="50000"/>
                  </a:schemeClr>
                </a:solidFill>
                <a:latin typeface="Century Gothic" panose="020B0502020202020204" pitchFamily="34" charset="0"/>
              </a:rPr>
              <a:t>5% NA/SV = 5% Nominal Anual Semestre Vencido</a:t>
            </a:r>
          </a:p>
          <a:p>
            <a:pPr algn="ctr">
              <a:buClr>
                <a:srgbClr val="2C7C9F"/>
              </a:buClr>
            </a:pPr>
            <a:endParaRPr lang="es-ES_tradnl" dirty="0">
              <a:solidFill>
                <a:schemeClr val="accent1"/>
              </a:solidFill>
              <a:latin typeface="Century Gothic" panose="020B0502020202020204" pitchFamily="34" charset="0"/>
            </a:endParaRPr>
          </a:p>
        </p:txBody>
      </p:sp>
      <p:sp>
        <p:nvSpPr>
          <p:cNvPr id="17" name="Rectángulo 16">
            <a:extLst>
              <a:ext uri="{FF2B5EF4-FFF2-40B4-BE49-F238E27FC236}">
                <a16:creationId xmlns:a16="http://schemas.microsoft.com/office/drawing/2014/main" id="{2B73B1CB-1D03-47D0-9845-773494C5322D}"/>
              </a:ext>
            </a:extLst>
          </p:cNvPr>
          <p:cNvSpPr/>
          <p:nvPr/>
        </p:nvSpPr>
        <p:spPr>
          <a:xfrm>
            <a:off x="7090580" y="4656586"/>
            <a:ext cx="2373983" cy="461665"/>
          </a:xfrm>
          <a:prstGeom prst="rect">
            <a:avLst/>
          </a:prstGeom>
        </p:spPr>
        <p:txBody>
          <a:bodyPr wrap="square">
            <a:spAutoFit/>
          </a:bodyPr>
          <a:lstStyle/>
          <a:p>
            <a:pPr algn="ctr">
              <a:buClr>
                <a:srgbClr val="2C7C9F"/>
              </a:buClr>
            </a:pPr>
            <a:r>
              <a:rPr lang="es-ES_tradnl" sz="2400" b="1" dirty="0">
                <a:solidFill>
                  <a:srgbClr val="AB8706"/>
                </a:solidFill>
                <a:latin typeface="Century Gothic" panose="020B0502020202020204" pitchFamily="34" charset="0"/>
              </a:rPr>
              <a:t>¿Qué es eso?</a:t>
            </a:r>
          </a:p>
        </p:txBody>
      </p:sp>
      <p:sp>
        <p:nvSpPr>
          <p:cNvPr id="3" name="Rectángulo 2">
            <a:extLst>
              <a:ext uri="{FF2B5EF4-FFF2-40B4-BE49-F238E27FC236}">
                <a16:creationId xmlns:a16="http://schemas.microsoft.com/office/drawing/2014/main" id="{3ED91CD0-A67F-FE01-7F8F-70FD4112A55C}"/>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5" name="Picture 2" descr="Clientes y aliados | Centro de Evaluación | Uniandes">
            <a:extLst>
              <a:ext uri="{FF2B5EF4-FFF2-40B4-BE49-F238E27FC236}">
                <a16:creationId xmlns:a16="http://schemas.microsoft.com/office/drawing/2014/main" id="{08B0D6E0-2453-73FA-9424-84D59AC4C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E79A0360-6EC8-19E4-27E9-EEEDB0B39DA1}"/>
              </a:ext>
            </a:extLst>
          </p:cNvPr>
          <p:cNvSpPr/>
          <p:nvPr/>
        </p:nvSpPr>
        <p:spPr>
          <a:xfrm>
            <a:off x="450986" y="1214545"/>
            <a:ext cx="11290027" cy="584775"/>
          </a:xfrm>
          <a:prstGeom prst="rect">
            <a:avLst/>
          </a:prstGeom>
        </p:spPr>
        <p:txBody>
          <a:bodyPr wrap="square">
            <a:spAutoFit/>
          </a:bodyPr>
          <a:lstStyle/>
          <a:p>
            <a:pPr algn="just">
              <a:buClr>
                <a:srgbClr val="2C7C9F"/>
              </a:buClr>
            </a:pPr>
            <a:r>
              <a:rPr lang="es-ES_tradnl" sz="3200" dirty="0">
                <a:solidFill>
                  <a:schemeClr val="bg1"/>
                </a:solidFill>
                <a:latin typeface="Century Gothic" panose="020B0502020202020204" pitchFamily="34" charset="0"/>
              </a:rPr>
              <a:t>¿QUÉ ES </a:t>
            </a:r>
            <a:r>
              <a:rPr lang="es-ES_tradnl" sz="3200" b="1" dirty="0">
                <a:solidFill>
                  <a:schemeClr val="accent5"/>
                </a:solidFill>
                <a:latin typeface="Century Gothic" panose="020B0502020202020204" pitchFamily="34" charset="0"/>
              </a:rPr>
              <a:t>ANADEC</a:t>
            </a:r>
            <a:r>
              <a:rPr lang="es-ES_tradnl" sz="3200" dirty="0">
                <a:solidFill>
                  <a:schemeClr val="bg1"/>
                </a:solidFill>
                <a:latin typeface="Century Gothic" panose="020B0502020202020204" pitchFamily="34" charset="0"/>
              </a:rPr>
              <a:t>?</a:t>
            </a:r>
          </a:p>
        </p:txBody>
      </p:sp>
      <p:pic>
        <p:nvPicPr>
          <p:cNvPr id="2050" name="Picture 2" descr="Lo bueno, lo malo y lo feo de las tarjetas de crédito">
            <a:extLst>
              <a:ext uri="{FF2B5EF4-FFF2-40B4-BE49-F238E27FC236}">
                <a16:creationId xmlns:a16="http://schemas.microsoft.com/office/drawing/2014/main" id="{B528463F-D59D-6211-B076-F3E4F5AE5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34" y="2907278"/>
            <a:ext cx="3239693" cy="23717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Marcador de número de diapositiva 3">
            <a:extLst>
              <a:ext uri="{FF2B5EF4-FFF2-40B4-BE49-F238E27FC236}">
                <a16:creationId xmlns:a16="http://schemas.microsoft.com/office/drawing/2014/main" id="{2C017E60-81B0-C339-1ADB-E89117F56B4A}"/>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24</a:t>
            </a:fld>
            <a:endParaRPr lang="en-US" sz="2000" b="1" dirty="0">
              <a:latin typeface="Century Gothic" panose="020B0502020202020204" pitchFamily="34" charset="0"/>
            </a:endParaRPr>
          </a:p>
        </p:txBody>
      </p:sp>
      <p:sp>
        <p:nvSpPr>
          <p:cNvPr id="8" name="Rectángulo 7">
            <a:extLst>
              <a:ext uri="{FF2B5EF4-FFF2-40B4-BE49-F238E27FC236}">
                <a16:creationId xmlns:a16="http://schemas.microsoft.com/office/drawing/2014/main" id="{0B845260-0D1A-5F66-FC23-5A740D2634AB}"/>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34655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62D24FF-79AD-4C76-8E38-D8EB4EC525C5}"/>
              </a:ext>
            </a:extLst>
          </p:cNvPr>
          <p:cNvSpPr/>
          <p:nvPr/>
        </p:nvSpPr>
        <p:spPr>
          <a:xfrm>
            <a:off x="641964" y="2358197"/>
            <a:ext cx="11290027" cy="369332"/>
          </a:xfrm>
          <a:prstGeom prst="rect">
            <a:avLst/>
          </a:prstGeom>
        </p:spPr>
        <p:txBody>
          <a:bodyPr wrap="square">
            <a:spAutoFit/>
          </a:bodyPr>
          <a:lstStyle/>
          <a:p>
            <a:pPr algn="ctr">
              <a:buClr>
                <a:srgbClr val="2C7C9F"/>
              </a:buClr>
            </a:pPr>
            <a:r>
              <a:rPr lang="es-ES_tradnl" dirty="0">
                <a:solidFill>
                  <a:schemeClr val="accent1"/>
                </a:solidFill>
                <a:latin typeface="Century Gothic" panose="020B0502020202020204" pitchFamily="34" charset="0"/>
              </a:rPr>
              <a:t>Usted tiene COP $100.000.000</a:t>
            </a:r>
          </a:p>
        </p:txBody>
      </p:sp>
      <p:sp>
        <p:nvSpPr>
          <p:cNvPr id="17" name="Rectángulo 16">
            <a:extLst>
              <a:ext uri="{FF2B5EF4-FFF2-40B4-BE49-F238E27FC236}">
                <a16:creationId xmlns:a16="http://schemas.microsoft.com/office/drawing/2014/main" id="{2B73B1CB-1D03-47D0-9845-773494C5322D}"/>
              </a:ext>
            </a:extLst>
          </p:cNvPr>
          <p:cNvSpPr/>
          <p:nvPr/>
        </p:nvSpPr>
        <p:spPr>
          <a:xfrm>
            <a:off x="641965" y="2913273"/>
            <a:ext cx="11290027" cy="461665"/>
          </a:xfrm>
          <a:prstGeom prst="rect">
            <a:avLst/>
          </a:prstGeom>
        </p:spPr>
        <p:txBody>
          <a:bodyPr wrap="square">
            <a:spAutoFit/>
          </a:bodyPr>
          <a:lstStyle/>
          <a:p>
            <a:pPr algn="ctr">
              <a:buClr>
                <a:srgbClr val="2C7C9F"/>
              </a:buClr>
            </a:pPr>
            <a:r>
              <a:rPr lang="es-ES_tradnl" sz="2400" b="1" dirty="0">
                <a:solidFill>
                  <a:schemeClr val="accent3">
                    <a:lumMod val="75000"/>
                  </a:schemeClr>
                </a:solidFill>
                <a:latin typeface="Century Gothic" panose="020B0502020202020204" pitchFamily="34" charset="0"/>
              </a:rPr>
              <a:t>¿Qué hace con ellos?</a:t>
            </a:r>
          </a:p>
        </p:txBody>
      </p:sp>
      <p:sp>
        <p:nvSpPr>
          <p:cNvPr id="18" name="CuadroTexto 17">
            <a:extLst>
              <a:ext uri="{FF2B5EF4-FFF2-40B4-BE49-F238E27FC236}">
                <a16:creationId xmlns:a16="http://schemas.microsoft.com/office/drawing/2014/main" id="{A99D1741-FF41-4CE6-8BCD-4E8A5FC1FD6C}"/>
              </a:ext>
            </a:extLst>
          </p:cNvPr>
          <p:cNvSpPr txBox="1"/>
          <p:nvPr/>
        </p:nvSpPr>
        <p:spPr>
          <a:xfrm>
            <a:off x="1616018" y="5252262"/>
            <a:ext cx="1405720" cy="369332"/>
          </a:xfrm>
          <a:prstGeom prst="rect">
            <a:avLst/>
          </a:prstGeom>
          <a:noFill/>
        </p:spPr>
        <p:txBody>
          <a:bodyPr wrap="square" rtlCol="0">
            <a:spAutoFit/>
          </a:bodyPr>
          <a:lstStyle/>
          <a:p>
            <a:pPr algn="ctr"/>
            <a:r>
              <a:rPr lang="es-CO" dirty="0">
                <a:latin typeface="Century Gothic" panose="020B0502020202020204" pitchFamily="34" charset="0"/>
              </a:rPr>
              <a:t>Colchón</a:t>
            </a:r>
          </a:p>
        </p:txBody>
      </p:sp>
      <p:sp>
        <p:nvSpPr>
          <p:cNvPr id="21" name="CuadroTexto 20">
            <a:extLst>
              <a:ext uri="{FF2B5EF4-FFF2-40B4-BE49-F238E27FC236}">
                <a16:creationId xmlns:a16="http://schemas.microsoft.com/office/drawing/2014/main" id="{8FB6F428-CF36-4620-91B1-C941C8C54F15}"/>
              </a:ext>
            </a:extLst>
          </p:cNvPr>
          <p:cNvSpPr txBox="1"/>
          <p:nvPr/>
        </p:nvSpPr>
        <p:spPr>
          <a:xfrm>
            <a:off x="4088913" y="5252262"/>
            <a:ext cx="1405720" cy="369332"/>
          </a:xfrm>
          <a:prstGeom prst="rect">
            <a:avLst/>
          </a:prstGeom>
          <a:noFill/>
        </p:spPr>
        <p:txBody>
          <a:bodyPr wrap="square" rtlCol="0">
            <a:spAutoFit/>
          </a:bodyPr>
          <a:lstStyle/>
          <a:p>
            <a:pPr algn="ctr"/>
            <a:r>
              <a:rPr lang="es-CO" dirty="0">
                <a:latin typeface="Century Gothic" panose="020B0502020202020204" pitchFamily="34" charset="0"/>
              </a:rPr>
              <a:t>CDT</a:t>
            </a:r>
          </a:p>
        </p:txBody>
      </p:sp>
      <p:sp>
        <p:nvSpPr>
          <p:cNvPr id="23" name="CuadroTexto 22">
            <a:extLst>
              <a:ext uri="{FF2B5EF4-FFF2-40B4-BE49-F238E27FC236}">
                <a16:creationId xmlns:a16="http://schemas.microsoft.com/office/drawing/2014/main" id="{CF6ABD7F-C535-4D0F-A83A-54FD454F15A6}"/>
              </a:ext>
            </a:extLst>
          </p:cNvPr>
          <p:cNvSpPr txBox="1"/>
          <p:nvPr/>
        </p:nvSpPr>
        <p:spPr>
          <a:xfrm>
            <a:off x="6591512" y="5253747"/>
            <a:ext cx="1405720" cy="369332"/>
          </a:xfrm>
          <a:prstGeom prst="rect">
            <a:avLst/>
          </a:prstGeom>
          <a:noFill/>
        </p:spPr>
        <p:txBody>
          <a:bodyPr wrap="square" rtlCol="0">
            <a:spAutoFit/>
          </a:bodyPr>
          <a:lstStyle/>
          <a:p>
            <a:pPr algn="ctr"/>
            <a:r>
              <a:rPr lang="es-CO" dirty="0">
                <a:latin typeface="Century Gothic" panose="020B0502020202020204" pitchFamily="34" charset="0"/>
              </a:rPr>
              <a:t>Acciones</a:t>
            </a:r>
          </a:p>
        </p:txBody>
      </p:sp>
      <p:sp>
        <p:nvSpPr>
          <p:cNvPr id="25" name="CuadroTexto 24">
            <a:extLst>
              <a:ext uri="{FF2B5EF4-FFF2-40B4-BE49-F238E27FC236}">
                <a16:creationId xmlns:a16="http://schemas.microsoft.com/office/drawing/2014/main" id="{13694040-238D-483C-B2C9-AA51CAA6BCE3}"/>
              </a:ext>
            </a:extLst>
          </p:cNvPr>
          <p:cNvSpPr txBox="1"/>
          <p:nvPr/>
        </p:nvSpPr>
        <p:spPr>
          <a:xfrm>
            <a:off x="9087421" y="5256717"/>
            <a:ext cx="1405720" cy="369332"/>
          </a:xfrm>
          <a:prstGeom prst="rect">
            <a:avLst/>
          </a:prstGeom>
          <a:noFill/>
        </p:spPr>
        <p:txBody>
          <a:bodyPr wrap="square" rtlCol="0">
            <a:spAutoFit/>
          </a:bodyPr>
          <a:lstStyle/>
          <a:p>
            <a:pPr algn="ctr"/>
            <a:r>
              <a:rPr lang="es-CO" dirty="0">
                <a:latin typeface="Century Gothic" panose="020B0502020202020204" pitchFamily="34" charset="0"/>
              </a:rPr>
              <a:t>Finca Raíz</a:t>
            </a:r>
          </a:p>
        </p:txBody>
      </p:sp>
      <p:pic>
        <p:nvPicPr>
          <p:cNvPr id="1026" name="Picture 2" descr="Resultado de imagen para accio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184" y="3625596"/>
            <a:ext cx="1734756" cy="173475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2E12A2BE-8801-0295-CD6A-2BD53E30072D}"/>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5" name="Picture 2" descr="Clientes y aliados | Centro de Evaluación | Uniandes">
            <a:extLst>
              <a:ext uri="{FF2B5EF4-FFF2-40B4-BE49-F238E27FC236}">
                <a16:creationId xmlns:a16="http://schemas.microsoft.com/office/drawing/2014/main" id="{83CFB80A-64C8-48FE-C56A-6B1C60F56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01E46B5F-9C85-035F-11BF-868034C1272E}"/>
              </a:ext>
            </a:extLst>
          </p:cNvPr>
          <p:cNvSpPr/>
          <p:nvPr/>
        </p:nvSpPr>
        <p:spPr>
          <a:xfrm>
            <a:off x="450986" y="1214545"/>
            <a:ext cx="11290027" cy="584775"/>
          </a:xfrm>
          <a:prstGeom prst="rect">
            <a:avLst/>
          </a:prstGeom>
        </p:spPr>
        <p:txBody>
          <a:bodyPr wrap="square">
            <a:spAutoFit/>
          </a:bodyPr>
          <a:lstStyle/>
          <a:p>
            <a:pPr algn="just">
              <a:buClr>
                <a:srgbClr val="2C7C9F"/>
              </a:buClr>
            </a:pPr>
            <a:r>
              <a:rPr lang="es-ES_tradnl" sz="3200" dirty="0">
                <a:solidFill>
                  <a:schemeClr val="bg1"/>
                </a:solidFill>
                <a:latin typeface="Century Gothic" panose="020B0502020202020204" pitchFamily="34" charset="0"/>
              </a:rPr>
              <a:t>¿QUÉ ES </a:t>
            </a:r>
            <a:r>
              <a:rPr lang="es-ES_tradnl" sz="3200" b="1" dirty="0">
                <a:solidFill>
                  <a:schemeClr val="accent5"/>
                </a:solidFill>
                <a:latin typeface="Century Gothic" panose="020B0502020202020204" pitchFamily="34" charset="0"/>
              </a:rPr>
              <a:t>ANADEC</a:t>
            </a:r>
            <a:r>
              <a:rPr lang="es-ES_tradnl" sz="3200" dirty="0">
                <a:solidFill>
                  <a:schemeClr val="bg1"/>
                </a:solidFill>
                <a:latin typeface="Century Gothic" panose="020B0502020202020204" pitchFamily="34" charset="0"/>
              </a:rPr>
              <a:t>?</a:t>
            </a:r>
          </a:p>
        </p:txBody>
      </p:sp>
      <p:pic>
        <p:nvPicPr>
          <p:cNvPr id="3074" name="Picture 2" descr="Dinero debajo del colchón fotos de stock, imágenes de Dinero debajo del  colchón sin royalties | Depositphotos">
            <a:extLst>
              <a:ext uri="{FF2B5EF4-FFF2-40B4-BE49-F238E27FC236}">
                <a16:creationId xmlns:a16="http://schemas.microsoft.com/office/drawing/2014/main" id="{9B518C6C-EE87-6FAC-558B-0D25ED93C2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6018" y="3802984"/>
            <a:ext cx="1405720" cy="1429199"/>
          </a:xfrm>
          <a:prstGeom prst="ellipse">
            <a:avLst/>
          </a:prstGeom>
          <a:noFill/>
          <a:extLst>
            <a:ext uri="{909E8E84-426E-40DD-AFC4-6F175D3DCCD1}">
              <a14:hiddenFill xmlns:a14="http://schemas.microsoft.com/office/drawing/2010/main">
                <a:solidFill>
                  <a:srgbClr val="FFFFFF"/>
                </a:solidFill>
              </a14:hiddenFill>
            </a:ext>
          </a:extLst>
        </p:spPr>
      </p:pic>
      <p:pic>
        <p:nvPicPr>
          <p:cNvPr id="3080" name="Picture 8" descr="Llegaron las acciones al mercado de valores | Blog Popular">
            <a:extLst>
              <a:ext uri="{FF2B5EF4-FFF2-40B4-BE49-F238E27FC236}">
                <a16:creationId xmlns:a16="http://schemas.microsoft.com/office/drawing/2014/main" id="{8AA21FAB-260A-D537-7F11-E77F167D1B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2062" y="3802984"/>
            <a:ext cx="1494396" cy="1387359"/>
          </a:xfrm>
          <a:prstGeom prst="ellipse">
            <a:avLst/>
          </a:prstGeom>
          <a:noFill/>
          <a:extLst>
            <a:ext uri="{909E8E84-426E-40DD-AFC4-6F175D3DCCD1}">
              <a14:hiddenFill xmlns:a14="http://schemas.microsoft.com/office/drawing/2010/main">
                <a:solidFill>
                  <a:srgbClr val="FFFFFF"/>
                </a:solidFill>
              </a14:hiddenFill>
            </a:ext>
          </a:extLst>
        </p:spPr>
      </p:pic>
      <p:pic>
        <p:nvPicPr>
          <p:cNvPr id="3082" name="Picture 10" descr="Cómo invertir en bienes raíces sin fracasar en el intento | Architectural  Digest">
            <a:extLst>
              <a:ext uri="{FF2B5EF4-FFF2-40B4-BE49-F238E27FC236}">
                <a16:creationId xmlns:a16="http://schemas.microsoft.com/office/drawing/2014/main" id="{A8C2D117-412E-96E6-E063-161EE385AC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9904" y="3745431"/>
            <a:ext cx="1563237" cy="1444913"/>
          </a:xfrm>
          <a:prstGeom prst="ellipse">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3">
            <a:extLst>
              <a:ext uri="{FF2B5EF4-FFF2-40B4-BE49-F238E27FC236}">
                <a16:creationId xmlns:a16="http://schemas.microsoft.com/office/drawing/2014/main" id="{417F09A7-A693-4C7C-CE48-CBDEE8079EA7}"/>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25</a:t>
            </a:fld>
            <a:endParaRPr lang="en-US" sz="2000" b="1" dirty="0">
              <a:latin typeface="Century Gothic" panose="020B0502020202020204" pitchFamily="34" charset="0"/>
            </a:endParaRPr>
          </a:p>
        </p:txBody>
      </p:sp>
      <p:sp>
        <p:nvSpPr>
          <p:cNvPr id="8" name="Rectángulo 7">
            <a:extLst>
              <a:ext uri="{FF2B5EF4-FFF2-40B4-BE49-F238E27FC236}">
                <a16:creationId xmlns:a16="http://schemas.microsoft.com/office/drawing/2014/main" id="{7596276A-D82A-5714-035D-A15C281A62DC}"/>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265452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barn(inVertical)">
                                      <p:cBhvr>
                                        <p:cTn id="23" dur="500"/>
                                        <p:tgtEl>
                                          <p:spTgt spid="102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inVertical)">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80"/>
                                        </p:tgtEl>
                                        <p:attrNameLst>
                                          <p:attrName>style.visibility</p:attrName>
                                        </p:attrNameLst>
                                      </p:cBhvr>
                                      <p:to>
                                        <p:strVal val="visible"/>
                                      </p:to>
                                    </p:set>
                                    <p:animEffect transition="in" filter="fade">
                                      <p:cBhvr>
                                        <p:cTn id="31" dur="500"/>
                                        <p:tgtEl>
                                          <p:spTgt spid="30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082"/>
                                        </p:tgtEl>
                                        <p:attrNameLst>
                                          <p:attrName>style.visibility</p:attrName>
                                        </p:attrNameLst>
                                      </p:cBhvr>
                                      <p:to>
                                        <p:strVal val="visible"/>
                                      </p:to>
                                    </p:set>
                                    <p:animEffect transition="in" filter="wipe(down)">
                                      <p:cBhvr>
                                        <p:cTn id="39" dur="500"/>
                                        <p:tgtEl>
                                          <p:spTgt spid="308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21" grpId="0"/>
      <p:bldP spid="23"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62D24FF-79AD-4C76-8E38-D8EB4EC525C5}"/>
              </a:ext>
            </a:extLst>
          </p:cNvPr>
          <p:cNvSpPr/>
          <p:nvPr/>
        </p:nvSpPr>
        <p:spPr>
          <a:xfrm>
            <a:off x="5450148" y="2924273"/>
            <a:ext cx="6287225" cy="1261884"/>
          </a:xfrm>
          <a:prstGeom prst="rect">
            <a:avLst/>
          </a:prstGeom>
        </p:spPr>
        <p:txBody>
          <a:bodyPr wrap="square">
            <a:spAutoFit/>
          </a:bodyPr>
          <a:lstStyle/>
          <a:p>
            <a:pPr algn="ctr">
              <a:buClr>
                <a:srgbClr val="2C7C9F"/>
              </a:buClr>
            </a:pPr>
            <a:r>
              <a:rPr lang="es-ES_tradnl" dirty="0">
                <a:solidFill>
                  <a:schemeClr val="accent1"/>
                </a:solidFill>
                <a:latin typeface="Century Gothic" panose="020B0502020202020204" pitchFamily="34" charset="0"/>
              </a:rPr>
              <a:t>Un amigo, llamado David Murcia, le ofrece una inversión interesante con rentabilidades del 100% en un mes. </a:t>
            </a:r>
            <a:endParaRPr lang="es-ES_tradnl" u="sng" dirty="0">
              <a:solidFill>
                <a:schemeClr val="accent2">
                  <a:lumMod val="75000"/>
                </a:schemeClr>
              </a:solidFill>
              <a:latin typeface="Century Gothic" panose="020B0502020202020204" pitchFamily="34" charset="0"/>
            </a:endParaRPr>
          </a:p>
          <a:p>
            <a:pPr algn="ctr">
              <a:buClr>
                <a:srgbClr val="2C7C9F"/>
              </a:buClr>
            </a:pPr>
            <a:endParaRPr lang="es-ES_tradnl" sz="2200" dirty="0">
              <a:solidFill>
                <a:schemeClr val="accent1"/>
              </a:solidFill>
              <a:latin typeface="+mj-lt"/>
            </a:endParaRPr>
          </a:p>
        </p:txBody>
      </p:sp>
      <p:sp>
        <p:nvSpPr>
          <p:cNvPr id="17" name="Rectángulo 16">
            <a:extLst>
              <a:ext uri="{FF2B5EF4-FFF2-40B4-BE49-F238E27FC236}">
                <a16:creationId xmlns:a16="http://schemas.microsoft.com/office/drawing/2014/main" id="{2B73B1CB-1D03-47D0-9845-773494C5322D}"/>
              </a:ext>
            </a:extLst>
          </p:cNvPr>
          <p:cNvSpPr/>
          <p:nvPr/>
        </p:nvSpPr>
        <p:spPr>
          <a:xfrm>
            <a:off x="5314514" y="4102949"/>
            <a:ext cx="6296296" cy="461665"/>
          </a:xfrm>
          <a:prstGeom prst="rect">
            <a:avLst/>
          </a:prstGeom>
        </p:spPr>
        <p:txBody>
          <a:bodyPr wrap="square">
            <a:spAutoFit/>
          </a:bodyPr>
          <a:lstStyle/>
          <a:p>
            <a:pPr algn="ctr">
              <a:buClr>
                <a:srgbClr val="2C7C9F"/>
              </a:buClr>
            </a:pPr>
            <a:r>
              <a:rPr lang="es-ES_tradnl" sz="2400" b="1" dirty="0">
                <a:solidFill>
                  <a:schemeClr val="accent3">
                    <a:lumMod val="75000"/>
                  </a:schemeClr>
                </a:solidFill>
                <a:latin typeface="Century Gothic" panose="020B0502020202020204" pitchFamily="34" charset="0"/>
              </a:rPr>
              <a:t>¿Tiene esto sentido?</a:t>
            </a:r>
          </a:p>
        </p:txBody>
      </p:sp>
      <p:pic>
        <p:nvPicPr>
          <p:cNvPr id="2050" name="Picture 2" descr="Resultado de imagen para millonario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45026" y="2827859"/>
            <a:ext cx="4139657" cy="23021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89B48DDB-EA5E-BFF4-67F3-9157BCD657A5}"/>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4" name="Picture 2" descr="Clientes y aliados | Centro de Evaluación | Uniandes">
            <a:extLst>
              <a:ext uri="{FF2B5EF4-FFF2-40B4-BE49-F238E27FC236}">
                <a16:creationId xmlns:a16="http://schemas.microsoft.com/office/drawing/2014/main" id="{FBC7EDAA-FFAC-557C-2BB3-12043554B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9107B1E6-84CC-754D-934A-A0BF1BFB1EAA}"/>
              </a:ext>
            </a:extLst>
          </p:cNvPr>
          <p:cNvSpPr/>
          <p:nvPr/>
        </p:nvSpPr>
        <p:spPr>
          <a:xfrm>
            <a:off x="450986" y="1214545"/>
            <a:ext cx="11290027" cy="584775"/>
          </a:xfrm>
          <a:prstGeom prst="rect">
            <a:avLst/>
          </a:prstGeom>
        </p:spPr>
        <p:txBody>
          <a:bodyPr wrap="square">
            <a:spAutoFit/>
          </a:bodyPr>
          <a:lstStyle/>
          <a:p>
            <a:pPr algn="just">
              <a:buClr>
                <a:srgbClr val="2C7C9F"/>
              </a:buClr>
            </a:pPr>
            <a:r>
              <a:rPr lang="es-ES_tradnl" sz="3200" dirty="0">
                <a:solidFill>
                  <a:schemeClr val="bg1"/>
                </a:solidFill>
                <a:latin typeface="Century Gothic" panose="020B0502020202020204" pitchFamily="34" charset="0"/>
              </a:rPr>
              <a:t>¿QUÉ ES </a:t>
            </a:r>
            <a:r>
              <a:rPr lang="es-ES_tradnl" sz="3200" b="1" dirty="0">
                <a:solidFill>
                  <a:schemeClr val="accent5"/>
                </a:solidFill>
                <a:latin typeface="Century Gothic" panose="020B0502020202020204" pitchFamily="34" charset="0"/>
              </a:rPr>
              <a:t>ANADEC</a:t>
            </a:r>
            <a:r>
              <a:rPr lang="es-ES_tradnl" sz="3200" dirty="0">
                <a:solidFill>
                  <a:schemeClr val="bg1"/>
                </a:solidFill>
                <a:latin typeface="Century Gothic" panose="020B0502020202020204" pitchFamily="34" charset="0"/>
              </a:rPr>
              <a:t>?</a:t>
            </a:r>
          </a:p>
        </p:txBody>
      </p:sp>
      <p:sp>
        <p:nvSpPr>
          <p:cNvPr id="7" name="Marcador de número de diapositiva 3">
            <a:extLst>
              <a:ext uri="{FF2B5EF4-FFF2-40B4-BE49-F238E27FC236}">
                <a16:creationId xmlns:a16="http://schemas.microsoft.com/office/drawing/2014/main" id="{7040E335-A97F-2ED0-A560-1E7402475E02}"/>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26</a:t>
            </a:fld>
            <a:endParaRPr lang="en-US" sz="2000" b="1" dirty="0">
              <a:latin typeface="Century Gothic" panose="020B0502020202020204" pitchFamily="34" charset="0"/>
            </a:endParaRPr>
          </a:p>
        </p:txBody>
      </p:sp>
      <p:sp>
        <p:nvSpPr>
          <p:cNvPr id="8" name="Rectángulo 7">
            <a:extLst>
              <a:ext uri="{FF2B5EF4-FFF2-40B4-BE49-F238E27FC236}">
                <a16:creationId xmlns:a16="http://schemas.microsoft.com/office/drawing/2014/main" id="{2492E2B4-AE57-AA43-D94D-F2252D2B888D}"/>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337810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62D24FF-79AD-4C76-8E38-D8EB4EC525C5}"/>
              </a:ext>
            </a:extLst>
          </p:cNvPr>
          <p:cNvSpPr/>
          <p:nvPr/>
        </p:nvSpPr>
        <p:spPr>
          <a:xfrm>
            <a:off x="4963886" y="2354490"/>
            <a:ext cx="6792684" cy="369332"/>
          </a:xfrm>
          <a:prstGeom prst="rect">
            <a:avLst/>
          </a:prstGeom>
        </p:spPr>
        <p:txBody>
          <a:bodyPr wrap="square">
            <a:spAutoFit/>
          </a:bodyPr>
          <a:lstStyle/>
          <a:p>
            <a:pPr algn="ctr">
              <a:buClr>
                <a:srgbClr val="2C7C9F"/>
              </a:buClr>
            </a:pPr>
            <a:r>
              <a:rPr lang="es-ES_tradnl" dirty="0">
                <a:solidFill>
                  <a:schemeClr val="accent1"/>
                </a:solidFill>
                <a:latin typeface="Century Gothic" panose="020B0502020202020204" pitchFamily="34" charset="0"/>
              </a:rPr>
              <a:t>Usted va a comprar un carro. </a:t>
            </a:r>
          </a:p>
        </p:txBody>
      </p:sp>
      <p:sp>
        <p:nvSpPr>
          <p:cNvPr id="17" name="Rectángulo 16">
            <a:extLst>
              <a:ext uri="{FF2B5EF4-FFF2-40B4-BE49-F238E27FC236}">
                <a16:creationId xmlns:a16="http://schemas.microsoft.com/office/drawing/2014/main" id="{2B73B1CB-1D03-47D0-9845-773494C5322D}"/>
              </a:ext>
            </a:extLst>
          </p:cNvPr>
          <p:cNvSpPr/>
          <p:nvPr/>
        </p:nvSpPr>
        <p:spPr>
          <a:xfrm>
            <a:off x="4963886" y="4065441"/>
            <a:ext cx="6772184" cy="830997"/>
          </a:xfrm>
          <a:prstGeom prst="rect">
            <a:avLst/>
          </a:prstGeom>
        </p:spPr>
        <p:txBody>
          <a:bodyPr wrap="square">
            <a:spAutoFit/>
          </a:bodyPr>
          <a:lstStyle/>
          <a:p>
            <a:pPr algn="ctr">
              <a:buClr>
                <a:srgbClr val="2C7C9F"/>
              </a:buClr>
            </a:pPr>
            <a:r>
              <a:rPr lang="es-ES_tradnl" sz="2400" b="1" dirty="0">
                <a:solidFill>
                  <a:schemeClr val="accent3">
                    <a:lumMod val="75000"/>
                  </a:schemeClr>
                </a:solidFill>
                <a:latin typeface="Century Gothic" panose="020B0502020202020204" pitchFamily="34" charset="0"/>
              </a:rPr>
              <a:t>Si escoge cuotas, ¿es mejor una cuota a 5 años o 10 años?</a:t>
            </a:r>
          </a:p>
        </p:txBody>
      </p:sp>
      <p:sp>
        <p:nvSpPr>
          <p:cNvPr id="2" name="Rectángulo 1">
            <a:extLst>
              <a:ext uri="{FF2B5EF4-FFF2-40B4-BE49-F238E27FC236}">
                <a16:creationId xmlns:a16="http://schemas.microsoft.com/office/drawing/2014/main" id="{B08FCE74-A850-602C-AD06-2B9153500B57}"/>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4" name="Picture 2" descr="Clientes y aliados | Centro de Evaluación | Uniandes">
            <a:extLst>
              <a:ext uri="{FF2B5EF4-FFF2-40B4-BE49-F238E27FC236}">
                <a16:creationId xmlns:a16="http://schemas.microsoft.com/office/drawing/2014/main" id="{54DBE4CF-70CC-9B8A-0CDB-DF45181CF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1D593C0A-B750-99E2-A3A5-80C2FC8FD844}"/>
              </a:ext>
            </a:extLst>
          </p:cNvPr>
          <p:cNvSpPr/>
          <p:nvPr/>
        </p:nvSpPr>
        <p:spPr>
          <a:xfrm>
            <a:off x="450986" y="1214545"/>
            <a:ext cx="11290027" cy="584775"/>
          </a:xfrm>
          <a:prstGeom prst="rect">
            <a:avLst/>
          </a:prstGeom>
        </p:spPr>
        <p:txBody>
          <a:bodyPr wrap="square">
            <a:spAutoFit/>
          </a:bodyPr>
          <a:lstStyle/>
          <a:p>
            <a:pPr algn="just">
              <a:buClr>
                <a:srgbClr val="2C7C9F"/>
              </a:buClr>
            </a:pPr>
            <a:r>
              <a:rPr lang="es-ES_tradnl" sz="3200" dirty="0">
                <a:solidFill>
                  <a:schemeClr val="bg1"/>
                </a:solidFill>
                <a:latin typeface="Century Gothic" panose="020B0502020202020204" pitchFamily="34" charset="0"/>
              </a:rPr>
              <a:t>¿QUÉ ES </a:t>
            </a:r>
            <a:r>
              <a:rPr lang="es-ES_tradnl" sz="3200" b="1" dirty="0">
                <a:solidFill>
                  <a:schemeClr val="accent5"/>
                </a:solidFill>
                <a:latin typeface="Century Gothic" panose="020B0502020202020204" pitchFamily="34" charset="0"/>
              </a:rPr>
              <a:t>ANADEC</a:t>
            </a:r>
            <a:r>
              <a:rPr lang="es-ES_tradnl" sz="3200" dirty="0">
                <a:solidFill>
                  <a:schemeClr val="bg1"/>
                </a:solidFill>
                <a:latin typeface="Century Gothic" panose="020B0502020202020204" pitchFamily="34" charset="0"/>
              </a:rPr>
              <a:t>?</a:t>
            </a:r>
          </a:p>
        </p:txBody>
      </p:sp>
      <p:pic>
        <p:nvPicPr>
          <p:cNvPr id="4098" name="Picture 2" descr="El Kia EV6 se coronó como el &quot;Carro del año&quot; 2022 en los premios What Car?">
            <a:extLst>
              <a:ext uri="{FF2B5EF4-FFF2-40B4-BE49-F238E27FC236}">
                <a16:creationId xmlns:a16="http://schemas.microsoft.com/office/drawing/2014/main" id="{97645430-79EF-AF56-0588-DFA9BD710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522" y="2994803"/>
            <a:ext cx="3363356" cy="2063878"/>
          </a:xfrm>
          <a:prstGeom prst="ellipse">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55C50D6-4CDC-F700-C1B6-6C81D3D648C8}"/>
              </a:ext>
            </a:extLst>
          </p:cNvPr>
          <p:cNvSpPr txBox="1"/>
          <p:nvPr/>
        </p:nvSpPr>
        <p:spPr>
          <a:xfrm>
            <a:off x="5303228" y="3071466"/>
            <a:ext cx="6093500" cy="646331"/>
          </a:xfrm>
          <a:prstGeom prst="rect">
            <a:avLst/>
          </a:prstGeom>
          <a:noFill/>
        </p:spPr>
        <p:txBody>
          <a:bodyPr wrap="square">
            <a:spAutoFit/>
          </a:bodyPr>
          <a:lstStyle/>
          <a:p>
            <a:pPr algn="ctr">
              <a:buClr>
                <a:srgbClr val="2C7C9F"/>
              </a:buClr>
            </a:pPr>
            <a:r>
              <a:rPr lang="es-ES_tradnl" dirty="0">
                <a:solidFill>
                  <a:schemeClr val="accent1"/>
                </a:solidFill>
                <a:latin typeface="Century Gothic" panose="020B0502020202020204" pitchFamily="34" charset="0"/>
              </a:rPr>
              <a:t>¿Cómo es más barato pagar HOY el carro? ¿De contado o a cuotas?</a:t>
            </a:r>
          </a:p>
        </p:txBody>
      </p:sp>
      <p:sp>
        <p:nvSpPr>
          <p:cNvPr id="7" name="Marcador de número de diapositiva 3">
            <a:extLst>
              <a:ext uri="{FF2B5EF4-FFF2-40B4-BE49-F238E27FC236}">
                <a16:creationId xmlns:a16="http://schemas.microsoft.com/office/drawing/2014/main" id="{21439675-ACAE-C2C7-1BA1-989DE89D5BA9}"/>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27</a:t>
            </a:fld>
            <a:endParaRPr lang="en-US" sz="2000" b="1" dirty="0">
              <a:latin typeface="Century Gothic" panose="020B0502020202020204" pitchFamily="34" charset="0"/>
            </a:endParaRPr>
          </a:p>
        </p:txBody>
      </p:sp>
      <p:sp>
        <p:nvSpPr>
          <p:cNvPr id="8" name="Rectángulo 7">
            <a:extLst>
              <a:ext uri="{FF2B5EF4-FFF2-40B4-BE49-F238E27FC236}">
                <a16:creationId xmlns:a16="http://schemas.microsoft.com/office/drawing/2014/main" id="{0544CC09-0521-6C8F-ECD9-684682A74388}"/>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49045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randombar(horizontal)">
                                      <p:cBhvr>
                                        <p:cTn id="7" dur="500"/>
                                        <p:tgtEl>
                                          <p:spTgt spid="409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62D24FF-79AD-4C76-8E38-D8EB4EC525C5}"/>
              </a:ext>
            </a:extLst>
          </p:cNvPr>
          <p:cNvSpPr/>
          <p:nvPr/>
        </p:nvSpPr>
        <p:spPr>
          <a:xfrm>
            <a:off x="3272717" y="2551837"/>
            <a:ext cx="8338093" cy="1754326"/>
          </a:xfrm>
          <a:prstGeom prst="rect">
            <a:avLst/>
          </a:prstGeom>
        </p:spPr>
        <p:txBody>
          <a:bodyPr wrap="square">
            <a:spAutoFit/>
          </a:bodyPr>
          <a:lstStyle/>
          <a:p>
            <a:pPr algn="ctr">
              <a:buClr>
                <a:srgbClr val="2C7C9F"/>
              </a:buClr>
            </a:pPr>
            <a:r>
              <a:rPr lang="es-ES_tradnl" dirty="0">
                <a:solidFill>
                  <a:schemeClr val="accent1"/>
                </a:solidFill>
                <a:latin typeface="Century Gothic" panose="020B0502020202020204" pitchFamily="34" charset="0"/>
              </a:rPr>
              <a:t>Suponga que en un juego de dos personas se lanza un dado.</a:t>
            </a:r>
          </a:p>
          <a:p>
            <a:pPr algn="ctr">
              <a:buClr>
                <a:srgbClr val="2C7C9F"/>
              </a:buClr>
            </a:pPr>
            <a:endParaRPr lang="es-ES_tradnl" u="sng" dirty="0">
              <a:solidFill>
                <a:schemeClr val="accent1"/>
              </a:solidFill>
              <a:latin typeface="Century Gothic" panose="020B0502020202020204" pitchFamily="34" charset="0"/>
            </a:endParaRPr>
          </a:p>
          <a:p>
            <a:pPr algn="ctr">
              <a:buClr>
                <a:srgbClr val="2C7C9F"/>
              </a:buClr>
            </a:pPr>
            <a:r>
              <a:rPr lang="es-ES_tradnl" u="sng" dirty="0">
                <a:solidFill>
                  <a:srgbClr val="C00000"/>
                </a:solidFill>
                <a:latin typeface="Century Gothic" panose="020B0502020202020204" pitchFamily="34" charset="0"/>
              </a:rPr>
              <a:t>Si cae impar, usted pierde el monto invertido.</a:t>
            </a:r>
          </a:p>
          <a:p>
            <a:pPr algn="ctr">
              <a:buClr>
                <a:srgbClr val="2C7C9F"/>
              </a:buClr>
            </a:pPr>
            <a:endParaRPr lang="es-ES_tradnl" u="sng" dirty="0">
              <a:solidFill>
                <a:srgbClr val="C00000"/>
              </a:solidFill>
              <a:latin typeface="Century Gothic" panose="020B0502020202020204" pitchFamily="34" charset="0"/>
            </a:endParaRPr>
          </a:p>
          <a:p>
            <a:pPr algn="ctr">
              <a:buClr>
                <a:srgbClr val="2C7C9F"/>
              </a:buClr>
            </a:pPr>
            <a:r>
              <a:rPr lang="es-ES_tradnl" u="sng" dirty="0">
                <a:solidFill>
                  <a:srgbClr val="C00000"/>
                </a:solidFill>
                <a:latin typeface="Century Gothic" panose="020B0502020202020204" pitchFamily="34" charset="0"/>
              </a:rPr>
              <a:t>Si cae par, usted gana lo que invirtió su oponente.</a:t>
            </a:r>
          </a:p>
          <a:p>
            <a:pPr algn="ctr">
              <a:buClr>
                <a:srgbClr val="2C7C9F"/>
              </a:buClr>
            </a:pPr>
            <a:endParaRPr lang="es-ES_tradnl" dirty="0">
              <a:solidFill>
                <a:schemeClr val="accent1"/>
              </a:solidFill>
              <a:latin typeface="Century Gothic" panose="020B0502020202020204" pitchFamily="34" charset="0"/>
            </a:endParaRPr>
          </a:p>
        </p:txBody>
      </p:sp>
      <p:sp>
        <p:nvSpPr>
          <p:cNvPr id="17" name="Rectángulo 16">
            <a:extLst>
              <a:ext uri="{FF2B5EF4-FFF2-40B4-BE49-F238E27FC236}">
                <a16:creationId xmlns:a16="http://schemas.microsoft.com/office/drawing/2014/main" id="{2B73B1CB-1D03-47D0-9845-773494C5322D}"/>
              </a:ext>
            </a:extLst>
          </p:cNvPr>
          <p:cNvSpPr/>
          <p:nvPr/>
        </p:nvSpPr>
        <p:spPr>
          <a:xfrm>
            <a:off x="3409406" y="4407875"/>
            <a:ext cx="8201404" cy="1446550"/>
          </a:xfrm>
          <a:prstGeom prst="rect">
            <a:avLst/>
          </a:prstGeom>
        </p:spPr>
        <p:txBody>
          <a:bodyPr wrap="square">
            <a:spAutoFit/>
          </a:bodyPr>
          <a:lstStyle/>
          <a:p>
            <a:pPr algn="ctr">
              <a:buClr>
                <a:srgbClr val="2C7C9F"/>
              </a:buClr>
            </a:pPr>
            <a:r>
              <a:rPr lang="es-ES_tradnl" sz="2000" b="1" dirty="0">
                <a:solidFill>
                  <a:srgbClr val="366658"/>
                </a:solidFill>
                <a:latin typeface="Century Gothic" panose="020B0502020202020204" pitchFamily="34" charset="0"/>
              </a:rPr>
              <a:t>Le proponen jugar con un monto de inversión de</a:t>
            </a:r>
          </a:p>
          <a:p>
            <a:pPr algn="ctr">
              <a:buClr>
                <a:srgbClr val="2C7C9F"/>
              </a:buClr>
            </a:pPr>
            <a:r>
              <a:rPr lang="es-ES_tradnl" sz="2000" b="1" dirty="0">
                <a:solidFill>
                  <a:srgbClr val="366658"/>
                </a:solidFill>
                <a:latin typeface="Century Gothic" panose="020B0502020202020204" pitchFamily="34" charset="0"/>
              </a:rPr>
              <a:t>COP $100.000</a:t>
            </a:r>
          </a:p>
          <a:p>
            <a:pPr algn="ctr">
              <a:buClr>
                <a:srgbClr val="2C7C9F"/>
              </a:buClr>
            </a:pPr>
            <a:endParaRPr lang="es-ES_tradnl" sz="2400" b="1" dirty="0">
              <a:solidFill>
                <a:schemeClr val="accent3">
                  <a:lumMod val="75000"/>
                </a:schemeClr>
              </a:solidFill>
              <a:latin typeface="Century Gothic" panose="020B0502020202020204" pitchFamily="34" charset="0"/>
            </a:endParaRPr>
          </a:p>
          <a:p>
            <a:pPr algn="ctr">
              <a:buClr>
                <a:srgbClr val="2C7C9F"/>
              </a:buClr>
            </a:pPr>
            <a:r>
              <a:rPr lang="es-ES_tradnl" sz="2400" b="1" dirty="0">
                <a:solidFill>
                  <a:schemeClr val="accent5">
                    <a:lumMod val="75000"/>
                  </a:schemeClr>
                </a:solidFill>
                <a:latin typeface="Century Gothic" panose="020B0502020202020204" pitchFamily="34" charset="0"/>
              </a:rPr>
              <a:t>¿Jugaría?</a:t>
            </a:r>
          </a:p>
        </p:txBody>
      </p:sp>
      <p:sp>
        <p:nvSpPr>
          <p:cNvPr id="2" name="Rectángulo 1">
            <a:extLst>
              <a:ext uri="{FF2B5EF4-FFF2-40B4-BE49-F238E27FC236}">
                <a16:creationId xmlns:a16="http://schemas.microsoft.com/office/drawing/2014/main" id="{03B00812-FD36-481E-6475-1F0D32E02250}"/>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4" name="Picture 2" descr="Clientes y aliados | Centro de Evaluación | Uniandes">
            <a:extLst>
              <a:ext uri="{FF2B5EF4-FFF2-40B4-BE49-F238E27FC236}">
                <a16:creationId xmlns:a16="http://schemas.microsoft.com/office/drawing/2014/main" id="{F1E8EF77-4198-0388-4DE1-BD10E60F4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3A667050-23F4-F226-2190-6AB1915B24AA}"/>
              </a:ext>
            </a:extLst>
          </p:cNvPr>
          <p:cNvSpPr/>
          <p:nvPr/>
        </p:nvSpPr>
        <p:spPr>
          <a:xfrm>
            <a:off x="450986" y="1214545"/>
            <a:ext cx="11290027" cy="584775"/>
          </a:xfrm>
          <a:prstGeom prst="rect">
            <a:avLst/>
          </a:prstGeom>
        </p:spPr>
        <p:txBody>
          <a:bodyPr wrap="square">
            <a:spAutoFit/>
          </a:bodyPr>
          <a:lstStyle/>
          <a:p>
            <a:pPr algn="just">
              <a:buClr>
                <a:srgbClr val="2C7C9F"/>
              </a:buClr>
            </a:pPr>
            <a:r>
              <a:rPr lang="es-ES_tradnl" sz="3200" dirty="0">
                <a:solidFill>
                  <a:schemeClr val="bg1"/>
                </a:solidFill>
                <a:latin typeface="Century Gothic" panose="020B0502020202020204" pitchFamily="34" charset="0"/>
              </a:rPr>
              <a:t>¿QUÉ ES </a:t>
            </a:r>
            <a:r>
              <a:rPr lang="es-ES_tradnl" sz="3200" b="1" dirty="0">
                <a:solidFill>
                  <a:schemeClr val="accent5"/>
                </a:solidFill>
                <a:latin typeface="Century Gothic" panose="020B0502020202020204" pitchFamily="34" charset="0"/>
              </a:rPr>
              <a:t>ANADEC</a:t>
            </a:r>
            <a:r>
              <a:rPr lang="es-ES_tradnl" sz="3200" dirty="0">
                <a:solidFill>
                  <a:schemeClr val="bg1"/>
                </a:solidFill>
                <a:latin typeface="Century Gothic" panose="020B0502020202020204" pitchFamily="34" charset="0"/>
              </a:rPr>
              <a:t>?</a:t>
            </a:r>
          </a:p>
        </p:txBody>
      </p:sp>
      <p:pic>
        <p:nvPicPr>
          <p:cNvPr id="5122" name="Picture 2" descr="La importancia del analista de riesgos financieros en la empresa ➡️">
            <a:extLst>
              <a:ext uri="{FF2B5EF4-FFF2-40B4-BE49-F238E27FC236}">
                <a16:creationId xmlns:a16="http://schemas.microsoft.com/office/drawing/2014/main" id="{7279E686-DD19-EB7F-3384-4B98CD580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903" y="3501753"/>
            <a:ext cx="2602503" cy="16088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Marcador de número de diapositiva 3">
            <a:extLst>
              <a:ext uri="{FF2B5EF4-FFF2-40B4-BE49-F238E27FC236}">
                <a16:creationId xmlns:a16="http://schemas.microsoft.com/office/drawing/2014/main" id="{EB49CCC7-B0E3-3EFF-E116-179237799A9C}"/>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28</a:t>
            </a:fld>
            <a:endParaRPr lang="en-US" sz="2000" b="1" dirty="0">
              <a:latin typeface="Century Gothic" panose="020B0502020202020204" pitchFamily="34" charset="0"/>
            </a:endParaRPr>
          </a:p>
        </p:txBody>
      </p:sp>
      <p:sp>
        <p:nvSpPr>
          <p:cNvPr id="8" name="Rectángulo 7">
            <a:extLst>
              <a:ext uri="{FF2B5EF4-FFF2-40B4-BE49-F238E27FC236}">
                <a16:creationId xmlns:a16="http://schemas.microsoft.com/office/drawing/2014/main" id="{448C0607-ACBB-9FBE-2281-4332718A680C}"/>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383353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500"/>
                                        <p:tgtEl>
                                          <p:spTgt spid="11">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11">
                                            <p:txEl>
                                              <p:pRg st="2" end="2"/>
                                            </p:txEl>
                                          </p:spTgt>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anim calcmode="lin" valueType="num">
                                      <p:cBhvr additive="base">
                                        <p:cTn id="2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17">
                                            <p:txEl>
                                              <p:pRg st="3" end="3"/>
                                            </p:txEl>
                                          </p:spTgt>
                                        </p:tgtEl>
                                        <p:attrNameLst>
                                          <p:attrName>style.visibility</p:attrName>
                                        </p:attrNameLst>
                                      </p:cBhvr>
                                      <p:to>
                                        <p:strVal val="visible"/>
                                      </p:to>
                                    </p:set>
                                    <p:anim calcmode="lin" valueType="num">
                                      <p:cBhvr additive="base">
                                        <p:cTn id="29" dur="500"/>
                                        <p:tgtEl>
                                          <p:spTgt spid="17">
                                            <p:txEl>
                                              <p:pRg st="3" end="3"/>
                                            </p:txEl>
                                          </p:spTgt>
                                        </p:tgtEl>
                                        <p:attrNameLst>
                                          <p:attrName>ppt_y</p:attrName>
                                        </p:attrNameLst>
                                      </p:cBhvr>
                                      <p:tavLst>
                                        <p:tav tm="0">
                                          <p:val>
                                            <p:strVal val="#ppt_y+#ppt_h*1.125000"/>
                                          </p:val>
                                        </p:tav>
                                        <p:tav tm="100000">
                                          <p:val>
                                            <p:strVal val="#ppt_y"/>
                                          </p:val>
                                        </p:tav>
                                      </p:tavLst>
                                    </p:anim>
                                    <p:animEffect transition="in" filter="wipe(up)">
                                      <p:cBhvr>
                                        <p:cTn id="30"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dirty="0">
                <a:latin typeface="Century Gothic" panose="020B0502020202020204" pitchFamily="34" charset="0"/>
              </a:rPr>
              <a:t>AGENDA PROPUESTA</a:t>
            </a:r>
          </a:p>
        </p:txBody>
      </p:sp>
      <p:pic>
        <p:nvPicPr>
          <p:cNvPr id="6" name="Picture 6" descr="Resultado de imagen para RELOJ VECTOR">
            <a:extLst>
              <a:ext uri="{FF2B5EF4-FFF2-40B4-BE49-F238E27FC236}">
                <a16:creationId xmlns:a16="http://schemas.microsoft.com/office/drawing/2014/main" id="{0F651596-1125-43ED-8471-A57EDDF3518A}"/>
              </a:ext>
            </a:extLst>
          </p:cNvPr>
          <p:cNvPicPr>
            <a:picLocks noChangeAspect="1" noChangeArrowheads="1"/>
          </p:cNvPicPr>
          <p:nvPr/>
        </p:nvPicPr>
        <p:blipFill rotWithShape="1">
          <a:blip r:embed="rId2" cstate="print">
            <a:clrChange>
              <a:clrFrom>
                <a:srgbClr val="F6F6F6"/>
              </a:clrFrom>
              <a:clrTo>
                <a:srgbClr val="F6F6F6">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24517" t="6285" r="24815" b="6503"/>
          <a:stretch/>
        </p:blipFill>
        <p:spPr bwMode="auto">
          <a:xfrm>
            <a:off x="1256045" y="2772729"/>
            <a:ext cx="1236705" cy="124607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8F837980-0A38-47A1-8A30-C7AFF3A98D5A}"/>
              </a:ext>
            </a:extLst>
          </p:cNvPr>
          <p:cNvSpPr/>
          <p:nvPr/>
        </p:nvSpPr>
        <p:spPr>
          <a:xfrm>
            <a:off x="2806200" y="2772729"/>
            <a:ext cx="8540907" cy="3046988"/>
          </a:xfrm>
          <a:prstGeom prst="rect">
            <a:avLst/>
          </a:prstGeom>
        </p:spPr>
        <p:txBody>
          <a:bodyPr wrap="square" lIns="91440" tIns="45720" rIns="91440" bIns="45720" anchor="t">
            <a:spAutoFit/>
          </a:bodyPr>
          <a:lstStyle/>
          <a:p>
            <a:pPr marL="342900" indent="-342900">
              <a:buClr>
                <a:schemeClr val="accent3">
                  <a:lumMod val="75000"/>
                </a:schemeClr>
              </a:buClr>
              <a:buFont typeface="Gill Sans MT" panose="020B0502020104020203"/>
              <a:buAutoNum type="arabicPeriod"/>
            </a:pPr>
            <a:r>
              <a:rPr lang="es-CO" sz="1600" dirty="0">
                <a:solidFill>
                  <a:schemeClr val="bg2">
                    <a:lumMod val="90000"/>
                  </a:schemeClr>
                </a:solidFill>
                <a:latin typeface="Century Gothic"/>
                <a:cs typeface="Arial"/>
              </a:rPr>
              <a:t>Bienvenida al curso.</a:t>
            </a:r>
            <a:endParaRPr lang="es-ES" sz="1600" dirty="0">
              <a:solidFill>
                <a:schemeClr val="bg2">
                  <a:lumMod val="90000"/>
                </a:schemeClr>
              </a:solidFill>
              <a:latin typeface="Century Gothic"/>
              <a:cs typeface="Arial"/>
            </a:endParaRPr>
          </a:p>
          <a:p>
            <a:pPr marL="342900" indent="-342900">
              <a:buClr>
                <a:srgbClr val="2C7C9F"/>
              </a:buClr>
              <a:buFontTx/>
              <a:buAutoNum type="arabicPeriod"/>
            </a:pPr>
            <a:endParaRPr lang="es-CO" sz="1600" dirty="0">
              <a:solidFill>
                <a:schemeClr val="bg2">
                  <a:lumMod val="90000"/>
                </a:schemeClr>
              </a:solidFill>
              <a:latin typeface="Century Gothic"/>
              <a:cs typeface="Arial"/>
            </a:endParaRPr>
          </a:p>
          <a:p>
            <a:pPr marL="342900" indent="-342900">
              <a:buClr>
                <a:srgbClr val="48BE7A"/>
              </a:buClr>
              <a:buFontTx/>
              <a:buAutoNum type="arabicPeriod"/>
            </a:pPr>
            <a:r>
              <a:rPr lang="es-CO" sz="1600" dirty="0">
                <a:solidFill>
                  <a:schemeClr val="bg2">
                    <a:lumMod val="90000"/>
                  </a:schemeClr>
                </a:solidFill>
                <a:latin typeface="Century Gothic"/>
                <a:cs typeface="Arial"/>
              </a:rPr>
              <a:t>Presentación del equipo de la sección magistral.</a:t>
            </a:r>
            <a:endParaRPr lang="es-CO" sz="1600" dirty="0">
              <a:solidFill>
                <a:schemeClr val="bg2">
                  <a:lumMod val="90000"/>
                </a:schemeClr>
              </a:solidFill>
              <a:latin typeface="Century Gothic"/>
            </a:endParaRPr>
          </a:p>
          <a:p>
            <a:pPr marL="342900" indent="-342900">
              <a:buClr>
                <a:srgbClr val="48BE7A"/>
              </a:buClr>
              <a:buFontTx/>
              <a:buAutoNum type="arabicPeriod"/>
            </a:pPr>
            <a:endParaRPr lang="es-CO" sz="1600" dirty="0">
              <a:solidFill>
                <a:schemeClr val="bg2">
                  <a:lumMod val="90000"/>
                </a:schemeClr>
              </a:solidFill>
              <a:latin typeface="Century Gothic"/>
            </a:endParaRPr>
          </a:p>
          <a:p>
            <a:pPr marL="342900" indent="-342900">
              <a:buClr>
                <a:srgbClr val="48BE7A"/>
              </a:buClr>
              <a:buFontTx/>
              <a:buAutoNum type="arabicPeriod"/>
            </a:pPr>
            <a:r>
              <a:rPr lang="es-CO" sz="1600" dirty="0">
                <a:solidFill>
                  <a:schemeClr val="bg2">
                    <a:lumMod val="90000"/>
                  </a:schemeClr>
                </a:solidFill>
                <a:latin typeface="Century Gothic"/>
                <a:cs typeface="Arial"/>
              </a:rPr>
              <a:t>Revisión del programa y reglas de juego del curso.</a:t>
            </a:r>
            <a:endParaRPr lang="es-CO" sz="1600" dirty="0">
              <a:solidFill>
                <a:schemeClr val="bg2">
                  <a:lumMod val="90000"/>
                </a:schemeClr>
              </a:solidFill>
              <a:latin typeface="Century Gothic"/>
            </a:endParaRPr>
          </a:p>
          <a:p>
            <a:pPr marL="342900" indent="-342900">
              <a:buClr>
                <a:srgbClr val="48BE7A"/>
              </a:buClr>
              <a:buFontTx/>
              <a:buAutoNum type="arabicPeriod"/>
            </a:pPr>
            <a:endParaRPr lang="es-CO" sz="1600" dirty="0">
              <a:solidFill>
                <a:schemeClr val="bg2">
                  <a:lumMod val="90000"/>
                </a:schemeClr>
              </a:solidFill>
              <a:latin typeface="Century Gothic"/>
              <a:cs typeface="Arial"/>
            </a:endParaRPr>
          </a:p>
          <a:p>
            <a:pPr marL="342900" indent="-342900">
              <a:buClr>
                <a:srgbClr val="48BE7A"/>
              </a:buClr>
              <a:buFontTx/>
              <a:buAutoNum type="arabicPeriod"/>
            </a:pPr>
            <a:r>
              <a:rPr lang="es-CO" sz="1600" dirty="0">
                <a:solidFill>
                  <a:schemeClr val="bg2">
                    <a:lumMod val="90000"/>
                  </a:schemeClr>
                </a:solidFill>
                <a:latin typeface="Century Gothic"/>
                <a:cs typeface="Arial"/>
              </a:rPr>
              <a:t>Introducción al curso.</a:t>
            </a:r>
            <a:endParaRPr lang="es-CO" sz="1600" dirty="0">
              <a:solidFill>
                <a:schemeClr val="bg2">
                  <a:lumMod val="90000"/>
                </a:schemeClr>
              </a:solidFill>
              <a:latin typeface="Century Gothic" panose="020B0502020202020204" pitchFamily="34" charset="0"/>
              <a:cs typeface="Arial"/>
            </a:endParaRPr>
          </a:p>
          <a:p>
            <a:pPr marL="342900" indent="-342900">
              <a:buClr>
                <a:srgbClr val="48BE7A"/>
              </a:buClr>
              <a:buAutoNum type="arabicPeriod"/>
            </a:pPr>
            <a:endParaRPr lang="es-CO" sz="1600" dirty="0">
              <a:solidFill>
                <a:schemeClr val="accent1"/>
              </a:solidFill>
              <a:latin typeface="Century Gothic" panose="020B0502020202020204" pitchFamily="34" charset="0"/>
              <a:cs typeface="Arial"/>
            </a:endParaRPr>
          </a:p>
          <a:p>
            <a:pPr marL="342900" indent="-342900">
              <a:buClr>
                <a:srgbClr val="48BE7A"/>
              </a:buClr>
              <a:buAutoNum type="arabicPeriod"/>
            </a:pPr>
            <a:r>
              <a:rPr lang="es-CO" sz="1600" dirty="0">
                <a:solidFill>
                  <a:schemeClr val="accent1"/>
                </a:solidFill>
                <a:latin typeface="Century Gothic"/>
                <a:cs typeface="Arial"/>
              </a:rPr>
              <a:t>Definición de proyecto de inversión y sus respectivas etapas.</a:t>
            </a:r>
            <a:endParaRPr lang="es-CO" sz="1600" dirty="0">
              <a:solidFill>
                <a:schemeClr val="accent1"/>
              </a:solidFill>
              <a:latin typeface="Century Gothic" panose="020B0502020202020204" pitchFamily="34" charset="0"/>
              <a:cs typeface="Arial"/>
            </a:endParaRPr>
          </a:p>
          <a:p>
            <a:pPr marL="342900" indent="-342900">
              <a:buClr>
                <a:srgbClr val="48BE7A"/>
              </a:buClr>
              <a:buAutoNum type="arabicPeriod"/>
            </a:pPr>
            <a:endParaRPr lang="es-CO" sz="1600" dirty="0">
              <a:solidFill>
                <a:schemeClr val="accent1"/>
              </a:solidFill>
              <a:latin typeface="Century Gothic" panose="020B0502020202020204" pitchFamily="34" charset="0"/>
              <a:cs typeface="Arial"/>
            </a:endParaRPr>
          </a:p>
          <a:p>
            <a:pPr marL="342900" indent="-342900">
              <a:buClr>
                <a:srgbClr val="48BE7A"/>
              </a:buClr>
              <a:buAutoNum type="arabicPeriod"/>
            </a:pPr>
            <a:endParaRPr lang="es-CO" sz="1600" dirty="0">
              <a:solidFill>
                <a:schemeClr val="accent1"/>
              </a:solidFill>
              <a:latin typeface="Century Gothic" panose="020B0502020202020204" pitchFamily="34" charset="0"/>
              <a:cs typeface="Arial"/>
            </a:endParaRPr>
          </a:p>
          <a:p>
            <a:pPr>
              <a:buClr>
                <a:schemeClr val="accent3">
                  <a:lumMod val="75000"/>
                </a:schemeClr>
              </a:buClr>
            </a:pPr>
            <a:endParaRPr lang="es-CO" sz="1600" dirty="0">
              <a:solidFill>
                <a:schemeClr val="accent1"/>
              </a:solidFill>
              <a:latin typeface="Century Gothic" panose="020B0502020202020204" pitchFamily="34" charset="0"/>
            </a:endParaRPr>
          </a:p>
        </p:txBody>
      </p:sp>
      <p:sp>
        <p:nvSpPr>
          <p:cNvPr id="3" name="Rectángulo 2">
            <a:extLst>
              <a:ext uri="{FF2B5EF4-FFF2-40B4-BE49-F238E27FC236}">
                <a16:creationId xmlns:a16="http://schemas.microsoft.com/office/drawing/2014/main" id="{8E86F046-042E-5492-3FBC-4E0C89F4D940}"/>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sp>
        <p:nvSpPr>
          <p:cNvPr id="5" name="Rectángulo 4">
            <a:extLst>
              <a:ext uri="{FF2B5EF4-FFF2-40B4-BE49-F238E27FC236}">
                <a16:creationId xmlns:a16="http://schemas.microsoft.com/office/drawing/2014/main" id="{8670C44A-41D3-23FA-E490-817051228A93}"/>
              </a:ext>
            </a:extLst>
          </p:cNvPr>
          <p:cNvSpPr/>
          <p:nvPr/>
        </p:nvSpPr>
        <p:spPr>
          <a:xfrm>
            <a:off x="8795541" y="118110"/>
            <a:ext cx="29418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Profesora</a:t>
            </a:r>
            <a:r>
              <a:rPr lang="es-CO" sz="1100" dirty="0">
                <a:solidFill>
                  <a:schemeClr val="accent2">
                    <a:lumMod val="50000"/>
                  </a:schemeClr>
                </a:solidFill>
                <a:latin typeface="Century Gothic" panose="020B0502020202020204" pitchFamily="34" charset="0"/>
                <a:sym typeface="Gill Sans Light"/>
              </a:rPr>
              <a:t> Andrea Yohana Cortés Mojica</a:t>
            </a:r>
            <a:endParaRPr lang="es-CO" sz="1100" dirty="0">
              <a:solidFill>
                <a:schemeClr val="accent2">
                  <a:lumMod val="50000"/>
                </a:schemeClr>
              </a:solidFill>
              <a:latin typeface="Century Gothic" panose="020B0502020202020204" pitchFamily="34" charset="0"/>
            </a:endParaRPr>
          </a:p>
        </p:txBody>
      </p:sp>
      <p:pic>
        <p:nvPicPr>
          <p:cNvPr id="8" name="Picture 2" descr="Clientes y aliados | Centro de Evaluación | Uniandes">
            <a:extLst>
              <a:ext uri="{FF2B5EF4-FFF2-40B4-BE49-F238E27FC236}">
                <a16:creationId xmlns:a16="http://schemas.microsoft.com/office/drawing/2014/main" id="{5A2F8A99-E4A5-BAC5-C9B9-FA7BF325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E4BB6925-1925-A241-0204-555F78609614}"/>
              </a:ext>
            </a:extLst>
          </p:cNvPr>
          <p:cNvSpPr/>
          <p:nvPr/>
        </p:nvSpPr>
        <p:spPr>
          <a:xfrm>
            <a:off x="4858343" y="118107"/>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
        <p:nvSpPr>
          <p:cNvPr id="7" name="Marcador de número de diapositiva 3">
            <a:extLst>
              <a:ext uri="{FF2B5EF4-FFF2-40B4-BE49-F238E27FC236}">
                <a16:creationId xmlns:a16="http://schemas.microsoft.com/office/drawing/2014/main" id="{1C9399DC-A86C-D33C-AC13-891CB8B04E05}"/>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29</a:t>
            </a:fld>
            <a:endParaRPr lang="en-US" sz="2000" b="1" dirty="0">
              <a:latin typeface="Century Gothic" panose="020B0502020202020204" pitchFamily="34" charset="0"/>
            </a:endParaRPr>
          </a:p>
        </p:txBody>
      </p:sp>
    </p:spTree>
    <p:extLst>
      <p:ext uri="{BB962C8B-B14F-4D97-AF65-F5344CB8AC3E}">
        <p14:creationId xmlns:p14="http://schemas.microsoft.com/office/powerpoint/2010/main" val="157193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000"/>
                                        <p:tgtEl>
                                          <p:spTgt spid="23"/>
                                        </p:tgtEl>
                                      </p:cBhvr>
                                    </p:animEffect>
                                    <p:anim calcmode="lin" valueType="num">
                                      <p:cBhvr>
                                        <p:cTn id="10" dur="1000" fill="hold"/>
                                        <p:tgtEl>
                                          <p:spTgt spid="23"/>
                                        </p:tgtEl>
                                        <p:attrNameLst>
                                          <p:attrName>ppt_x</p:attrName>
                                        </p:attrNameLst>
                                      </p:cBhvr>
                                      <p:tavLst>
                                        <p:tav tm="0">
                                          <p:val>
                                            <p:strVal val="#ppt_x"/>
                                          </p:val>
                                        </p:tav>
                                        <p:tav tm="100000">
                                          <p:val>
                                            <p:strVal val="#ppt_x"/>
                                          </p:val>
                                        </p:tav>
                                      </p:tavLst>
                                    </p:anim>
                                    <p:anim calcmode="lin" valueType="num">
                                      <p:cBhvr>
                                        <p:cTn id="1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a:latin typeface="Century Gothic" panose="020B0502020202020204" pitchFamily="34" charset="0"/>
              </a:rPr>
              <a:t>AGENDA PROPUESTA</a:t>
            </a:r>
          </a:p>
        </p:txBody>
      </p:sp>
      <p:sp>
        <p:nvSpPr>
          <p:cNvPr id="4" name="Marcador de número de diapositiva 3"/>
          <p:cNvSpPr>
            <a:spLocks noGrp="1"/>
          </p:cNvSpPr>
          <p:nvPr>
            <p:ph type="sldNum" sz="quarter" idx="12"/>
          </p:nvPr>
        </p:nvSpPr>
        <p:spPr/>
        <p:txBody>
          <a:bodyPr/>
          <a:lstStyle/>
          <a:p>
            <a:fld id="{D57F1E4F-1CFF-5643-939E-217C01CDF565}" type="slidenum">
              <a:rPr lang="en-US" sz="2000" b="1" smtClean="0">
                <a:latin typeface="Century Gothic" panose="020B0502020202020204" pitchFamily="34" charset="0"/>
              </a:rPr>
              <a:pPr/>
              <a:t>3</a:t>
            </a:fld>
            <a:endParaRPr lang="en-US" sz="2000" b="1">
              <a:latin typeface="Century Gothic" panose="020B0502020202020204" pitchFamily="34" charset="0"/>
            </a:endParaRPr>
          </a:p>
        </p:txBody>
      </p:sp>
      <p:pic>
        <p:nvPicPr>
          <p:cNvPr id="6" name="Picture 6" descr="Resultado de imagen para RELOJ VECTOR">
            <a:extLst>
              <a:ext uri="{FF2B5EF4-FFF2-40B4-BE49-F238E27FC236}">
                <a16:creationId xmlns:a16="http://schemas.microsoft.com/office/drawing/2014/main" id="{0F651596-1125-43ED-8471-A57EDDF3518A}"/>
              </a:ext>
            </a:extLst>
          </p:cNvPr>
          <p:cNvPicPr>
            <a:picLocks noChangeAspect="1" noChangeArrowheads="1"/>
          </p:cNvPicPr>
          <p:nvPr/>
        </p:nvPicPr>
        <p:blipFill rotWithShape="1">
          <a:blip r:embed="rId2" cstate="print">
            <a:clrChange>
              <a:clrFrom>
                <a:srgbClr val="F6F6F6"/>
              </a:clrFrom>
              <a:clrTo>
                <a:srgbClr val="F6F6F6">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24517" t="6285" r="24815" b="6503"/>
          <a:stretch/>
        </p:blipFill>
        <p:spPr bwMode="auto">
          <a:xfrm>
            <a:off x="1256045" y="2772729"/>
            <a:ext cx="1236705" cy="124607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8F837980-0A38-47A1-8A30-C7AFF3A98D5A}"/>
              </a:ext>
            </a:extLst>
          </p:cNvPr>
          <p:cNvSpPr/>
          <p:nvPr/>
        </p:nvSpPr>
        <p:spPr>
          <a:xfrm>
            <a:off x="2806200" y="2772729"/>
            <a:ext cx="8540907" cy="3046988"/>
          </a:xfrm>
          <a:prstGeom prst="rect">
            <a:avLst/>
          </a:prstGeom>
        </p:spPr>
        <p:txBody>
          <a:bodyPr wrap="square" lIns="91440" tIns="45720" rIns="91440" bIns="45720" anchor="t">
            <a:spAutoFit/>
          </a:bodyPr>
          <a:lstStyle/>
          <a:p>
            <a:pPr marL="342900" indent="-342900">
              <a:buClr>
                <a:schemeClr val="accent3">
                  <a:lumMod val="75000"/>
                </a:schemeClr>
              </a:buClr>
              <a:buFont typeface="Gill Sans MT" panose="020B0502020104020203"/>
              <a:buAutoNum type="arabicPeriod"/>
            </a:pPr>
            <a:r>
              <a:rPr lang="es-CO" sz="1600">
                <a:solidFill>
                  <a:schemeClr val="accent1"/>
                </a:solidFill>
                <a:latin typeface="Century Gothic"/>
                <a:cs typeface="Arial"/>
              </a:rPr>
              <a:t>Bienvenida al curso.</a:t>
            </a:r>
            <a:endParaRPr lang="es-ES" sz="1600">
              <a:solidFill>
                <a:schemeClr val="accent1"/>
              </a:solidFill>
              <a:latin typeface="Century Gothic"/>
              <a:cs typeface="Arial"/>
            </a:endParaRPr>
          </a:p>
          <a:p>
            <a:pPr marL="342900" indent="-342900">
              <a:buClr>
                <a:srgbClr val="2C7C9F"/>
              </a:buClr>
              <a:buFontTx/>
              <a:buAutoNum type="arabicPeriod"/>
            </a:pPr>
            <a:endParaRPr lang="es-CO" sz="1600">
              <a:solidFill>
                <a:schemeClr val="accent1"/>
              </a:solidFill>
              <a:latin typeface="Century Gothic"/>
              <a:cs typeface="Arial"/>
            </a:endParaRPr>
          </a:p>
          <a:p>
            <a:pPr marL="342900" indent="-342900">
              <a:buClr>
                <a:srgbClr val="48BE7A"/>
              </a:buClr>
              <a:buFontTx/>
              <a:buAutoNum type="arabicPeriod"/>
            </a:pPr>
            <a:r>
              <a:rPr lang="es-CO" sz="1600">
                <a:solidFill>
                  <a:schemeClr val="bg2">
                    <a:lumMod val="90000"/>
                  </a:schemeClr>
                </a:solidFill>
                <a:latin typeface="Century Gothic"/>
                <a:cs typeface="Arial"/>
              </a:rPr>
              <a:t>Presentación del equipo de la sección magistral.</a:t>
            </a:r>
            <a:endParaRPr lang="es-CO" sz="1600">
              <a:solidFill>
                <a:schemeClr val="bg2">
                  <a:lumMod val="90000"/>
                </a:schemeClr>
              </a:solidFill>
              <a:latin typeface="Century Gothic"/>
            </a:endParaRPr>
          </a:p>
          <a:p>
            <a:pPr marL="342900" indent="-342900">
              <a:buClr>
                <a:srgbClr val="48BE7A"/>
              </a:buClr>
              <a:buFontTx/>
              <a:buAutoNum type="arabicPeriod"/>
            </a:pPr>
            <a:endParaRPr lang="es-CO" sz="1600">
              <a:solidFill>
                <a:schemeClr val="bg2">
                  <a:lumMod val="90000"/>
                </a:schemeClr>
              </a:solidFill>
              <a:latin typeface="Century Gothic"/>
            </a:endParaRPr>
          </a:p>
          <a:p>
            <a:pPr marL="342900" indent="-342900">
              <a:buClr>
                <a:srgbClr val="48BE7A"/>
              </a:buClr>
              <a:buFontTx/>
              <a:buAutoNum type="arabicPeriod"/>
            </a:pPr>
            <a:r>
              <a:rPr lang="es-CO" sz="1600">
                <a:solidFill>
                  <a:schemeClr val="bg2">
                    <a:lumMod val="90000"/>
                  </a:schemeClr>
                </a:solidFill>
                <a:latin typeface="Century Gothic"/>
                <a:cs typeface="Arial"/>
              </a:rPr>
              <a:t>Revisión del programa y reglas de juego del curso.</a:t>
            </a:r>
          </a:p>
          <a:p>
            <a:pPr marL="342900" indent="-342900">
              <a:buClr>
                <a:srgbClr val="48BE7A"/>
              </a:buClr>
              <a:buFontTx/>
              <a:buAutoNum type="arabicPeriod"/>
            </a:pPr>
            <a:endParaRPr lang="es-CO" sz="1600">
              <a:solidFill>
                <a:schemeClr val="bg2">
                  <a:lumMod val="90000"/>
                </a:schemeClr>
              </a:solidFill>
              <a:latin typeface="Century Gothic"/>
              <a:cs typeface="Arial"/>
            </a:endParaRPr>
          </a:p>
          <a:p>
            <a:pPr marL="342900" indent="-342900">
              <a:buClr>
                <a:srgbClr val="48BE7A"/>
              </a:buClr>
              <a:buFontTx/>
              <a:buAutoNum type="arabicPeriod"/>
            </a:pPr>
            <a:r>
              <a:rPr lang="es-CO" sz="1600">
                <a:solidFill>
                  <a:schemeClr val="bg2">
                    <a:lumMod val="90000"/>
                  </a:schemeClr>
                </a:solidFill>
                <a:latin typeface="Century Gothic"/>
                <a:cs typeface="Arial"/>
              </a:rPr>
              <a:t>Introducción al curso.</a:t>
            </a:r>
            <a:endParaRPr lang="es-CO" sz="1600">
              <a:solidFill>
                <a:schemeClr val="bg2">
                  <a:lumMod val="90000"/>
                </a:schemeClr>
              </a:solidFill>
              <a:latin typeface="Century Gothic" panose="020B0502020202020204" pitchFamily="34" charset="0"/>
              <a:cs typeface="Arial"/>
            </a:endParaRPr>
          </a:p>
          <a:p>
            <a:pPr marL="342900" indent="-342900">
              <a:buClr>
                <a:srgbClr val="48BE7A"/>
              </a:buClr>
              <a:buAutoNum type="arabicPeriod"/>
            </a:pPr>
            <a:endParaRPr lang="es-CO" sz="1600">
              <a:solidFill>
                <a:schemeClr val="bg2">
                  <a:lumMod val="90000"/>
                </a:schemeClr>
              </a:solidFill>
              <a:latin typeface="Century Gothic" panose="020B0502020202020204" pitchFamily="34" charset="0"/>
              <a:cs typeface="Arial"/>
            </a:endParaRPr>
          </a:p>
          <a:p>
            <a:pPr marL="342900" indent="-342900">
              <a:buClr>
                <a:srgbClr val="48BE7A"/>
              </a:buClr>
              <a:buAutoNum type="arabicPeriod"/>
            </a:pPr>
            <a:r>
              <a:rPr lang="es-CO" sz="1600">
                <a:solidFill>
                  <a:schemeClr val="bg2">
                    <a:lumMod val="90000"/>
                  </a:schemeClr>
                </a:solidFill>
                <a:latin typeface="Century Gothic"/>
                <a:cs typeface="Arial"/>
              </a:rPr>
              <a:t>Definición de proyecto de inversión y sus respectivas etapas.</a:t>
            </a:r>
            <a:endParaRPr lang="es-CO" sz="1600">
              <a:solidFill>
                <a:schemeClr val="bg2">
                  <a:lumMod val="90000"/>
                </a:schemeClr>
              </a:solidFill>
              <a:latin typeface="Century Gothic" panose="020B0502020202020204" pitchFamily="34" charset="0"/>
              <a:cs typeface="Arial"/>
            </a:endParaRPr>
          </a:p>
          <a:p>
            <a:pPr marL="342900" indent="-342900">
              <a:buClr>
                <a:srgbClr val="48BE7A"/>
              </a:buClr>
              <a:buAutoNum type="arabicPeriod"/>
            </a:pPr>
            <a:endParaRPr lang="es-CO" sz="1600">
              <a:solidFill>
                <a:schemeClr val="accent1"/>
              </a:solidFill>
              <a:latin typeface="Century Gothic" panose="020B0502020202020204" pitchFamily="34" charset="0"/>
              <a:cs typeface="Arial"/>
            </a:endParaRPr>
          </a:p>
          <a:p>
            <a:pPr marL="342900" indent="-342900">
              <a:buClr>
                <a:srgbClr val="48BE7A"/>
              </a:buClr>
              <a:buAutoNum type="arabicPeriod"/>
            </a:pPr>
            <a:endParaRPr lang="es-CO" sz="1600">
              <a:solidFill>
                <a:schemeClr val="accent1"/>
              </a:solidFill>
              <a:latin typeface="Century Gothic" panose="020B0502020202020204" pitchFamily="34" charset="0"/>
              <a:cs typeface="Arial"/>
            </a:endParaRPr>
          </a:p>
          <a:p>
            <a:pPr>
              <a:buClr>
                <a:schemeClr val="accent3">
                  <a:lumMod val="75000"/>
                </a:schemeClr>
              </a:buClr>
            </a:pPr>
            <a:endParaRPr lang="es-CO" sz="1600">
              <a:solidFill>
                <a:schemeClr val="accent1"/>
              </a:solidFill>
              <a:latin typeface="Century Gothic" panose="020B0502020202020204" pitchFamily="34" charset="0"/>
            </a:endParaRPr>
          </a:p>
        </p:txBody>
      </p:sp>
      <p:sp>
        <p:nvSpPr>
          <p:cNvPr id="3" name="Rectángulo 2">
            <a:extLst>
              <a:ext uri="{FF2B5EF4-FFF2-40B4-BE49-F238E27FC236}">
                <a16:creationId xmlns:a16="http://schemas.microsoft.com/office/drawing/2014/main" id="{8E86F046-042E-5492-3FBC-4E0C89F4D940}"/>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8" name="Picture 2" descr="Clientes y aliados | Centro de Evaluación | Uniandes">
            <a:extLst>
              <a:ext uri="{FF2B5EF4-FFF2-40B4-BE49-F238E27FC236}">
                <a16:creationId xmlns:a16="http://schemas.microsoft.com/office/drawing/2014/main" id="{5A2F8A99-E4A5-BAC5-C9B9-FA7BF325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19CD8A38-86BE-BD86-0ACC-B214C8500C77}"/>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73755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000"/>
                                        <p:tgtEl>
                                          <p:spTgt spid="23"/>
                                        </p:tgtEl>
                                      </p:cBhvr>
                                    </p:animEffect>
                                    <p:anim calcmode="lin" valueType="num">
                                      <p:cBhvr>
                                        <p:cTn id="10" dur="1000" fill="hold"/>
                                        <p:tgtEl>
                                          <p:spTgt spid="23"/>
                                        </p:tgtEl>
                                        <p:attrNameLst>
                                          <p:attrName>ppt_x</p:attrName>
                                        </p:attrNameLst>
                                      </p:cBhvr>
                                      <p:tavLst>
                                        <p:tav tm="0">
                                          <p:val>
                                            <p:strVal val="#ppt_x"/>
                                          </p:val>
                                        </p:tav>
                                        <p:tav tm="100000">
                                          <p:val>
                                            <p:strVal val="#ppt_x"/>
                                          </p:val>
                                        </p:tav>
                                      </p:tavLst>
                                    </p:anim>
                                    <p:anim calcmode="lin" valueType="num">
                                      <p:cBhvr>
                                        <p:cTn id="1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62D24FF-79AD-4C76-8E38-D8EB4EC525C5}"/>
              </a:ext>
            </a:extLst>
          </p:cNvPr>
          <p:cNvSpPr/>
          <p:nvPr/>
        </p:nvSpPr>
        <p:spPr>
          <a:xfrm>
            <a:off x="466543" y="686075"/>
            <a:ext cx="11290027" cy="1077218"/>
          </a:xfrm>
          <a:prstGeom prst="rect">
            <a:avLst/>
          </a:prstGeom>
        </p:spPr>
        <p:txBody>
          <a:bodyPr wrap="square">
            <a:spAutoFit/>
          </a:bodyPr>
          <a:lstStyle/>
          <a:p>
            <a:pPr algn="ctr">
              <a:buClr>
                <a:srgbClr val="2C7C9F"/>
              </a:buClr>
            </a:pPr>
            <a:r>
              <a:rPr lang="es-ES_tradnl" sz="3200" dirty="0">
                <a:solidFill>
                  <a:schemeClr val="bg1"/>
                </a:solidFill>
                <a:latin typeface="Century Gothic" panose="020B0502020202020204" pitchFamily="34" charset="0"/>
              </a:rPr>
              <a:t>¿Qué decisiones debe tomar la gerencia para lograr su función objetivo?</a:t>
            </a:r>
          </a:p>
        </p:txBody>
      </p:sp>
      <p:sp>
        <p:nvSpPr>
          <p:cNvPr id="2" name="Rectángulo 1">
            <a:extLst>
              <a:ext uri="{FF2B5EF4-FFF2-40B4-BE49-F238E27FC236}">
                <a16:creationId xmlns:a16="http://schemas.microsoft.com/office/drawing/2014/main" id="{C4543D5C-B293-4309-89EA-4554214E3BDA}"/>
              </a:ext>
            </a:extLst>
          </p:cNvPr>
          <p:cNvSpPr/>
          <p:nvPr/>
        </p:nvSpPr>
        <p:spPr>
          <a:xfrm>
            <a:off x="4056837" y="2557162"/>
            <a:ext cx="7413844" cy="923330"/>
          </a:xfrm>
          <a:prstGeom prst="rect">
            <a:avLst/>
          </a:prstGeom>
        </p:spPr>
        <p:txBody>
          <a:bodyPr wrap="square">
            <a:spAutoFit/>
          </a:bodyPr>
          <a:lstStyle/>
          <a:p>
            <a:pPr algn="ctr"/>
            <a:r>
              <a:rPr lang="es-ES_tradnl" dirty="0">
                <a:latin typeface="Century Gothic" panose="020B0502020202020204" pitchFamily="34" charset="0"/>
              </a:rPr>
              <a:t>De manera sencilla, el objetivo final de las decisiones empresariales será producir bienes y servicios que, en últimas, </a:t>
            </a:r>
            <a:r>
              <a:rPr lang="es-ES_tradnl" b="1" dirty="0">
                <a:solidFill>
                  <a:schemeClr val="accent3">
                    <a:lumMod val="75000"/>
                  </a:schemeClr>
                </a:solidFill>
                <a:latin typeface="Century Gothic" panose="020B0502020202020204" pitchFamily="34" charset="0"/>
              </a:rPr>
              <a:t>generen valor a los accionistas </a:t>
            </a:r>
            <a:r>
              <a:rPr lang="es-ES_tradnl" dirty="0">
                <a:latin typeface="Century Gothic" panose="020B0502020202020204" pitchFamily="34" charset="0"/>
              </a:rPr>
              <a:t>(reflejado en utilidades).</a:t>
            </a:r>
          </a:p>
        </p:txBody>
      </p:sp>
      <p:sp>
        <p:nvSpPr>
          <p:cNvPr id="3" name="Rectángulo 2">
            <a:extLst>
              <a:ext uri="{FF2B5EF4-FFF2-40B4-BE49-F238E27FC236}">
                <a16:creationId xmlns:a16="http://schemas.microsoft.com/office/drawing/2014/main" id="{133F6DB1-272D-4DA5-8341-806EDD40676D}"/>
              </a:ext>
            </a:extLst>
          </p:cNvPr>
          <p:cNvSpPr/>
          <p:nvPr/>
        </p:nvSpPr>
        <p:spPr>
          <a:xfrm>
            <a:off x="4622952" y="3789968"/>
            <a:ext cx="6096000" cy="646331"/>
          </a:xfrm>
          <a:prstGeom prst="rect">
            <a:avLst/>
          </a:prstGeom>
        </p:spPr>
        <p:txBody>
          <a:bodyPr>
            <a:spAutoFit/>
          </a:bodyPr>
          <a:lstStyle/>
          <a:p>
            <a:pPr algn="ctr"/>
            <a:r>
              <a:rPr lang="es-ES_tradnl" b="1" dirty="0">
                <a:solidFill>
                  <a:srgbClr val="C00000"/>
                </a:solidFill>
                <a:latin typeface="Century Gothic" panose="020B0502020202020204" pitchFamily="34" charset="0"/>
              </a:rPr>
              <a:t>La creación de valor, de manera agregada, impactará en el crecimiento económico nacional.</a:t>
            </a:r>
          </a:p>
        </p:txBody>
      </p:sp>
      <p:sp>
        <p:nvSpPr>
          <p:cNvPr id="22" name="Content Placeholder 1">
            <a:extLst>
              <a:ext uri="{FF2B5EF4-FFF2-40B4-BE49-F238E27FC236}">
                <a16:creationId xmlns:a16="http://schemas.microsoft.com/office/drawing/2014/main" id="{EFC84758-725A-4AEE-9ED9-184BE3567CA5}"/>
              </a:ext>
            </a:extLst>
          </p:cNvPr>
          <p:cNvSpPr txBox="1">
            <a:spLocks/>
          </p:cNvSpPr>
          <p:nvPr/>
        </p:nvSpPr>
        <p:spPr>
          <a:xfrm>
            <a:off x="3065796" y="5090728"/>
            <a:ext cx="7795660" cy="1230534"/>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s-ES_tradnl" dirty="0">
                <a:latin typeface="Century Gothic" panose="020B0502020202020204" pitchFamily="34" charset="0"/>
              </a:rPr>
              <a:t>Las empresas son unidades productivas que buscan </a:t>
            </a:r>
            <a:r>
              <a:rPr lang="es-ES_tradnl" b="1" dirty="0">
                <a:solidFill>
                  <a:schemeClr val="accent3">
                    <a:lumMod val="50000"/>
                  </a:schemeClr>
                </a:solidFill>
                <a:latin typeface="Century Gothic" panose="020B0502020202020204" pitchFamily="34" charset="0"/>
              </a:rPr>
              <a:t>generar valor</a:t>
            </a:r>
            <a:r>
              <a:rPr lang="es-ES_tradnl" dirty="0">
                <a:solidFill>
                  <a:schemeClr val="accent3">
                    <a:lumMod val="50000"/>
                  </a:schemeClr>
                </a:solidFill>
                <a:latin typeface="Century Gothic" panose="020B0502020202020204" pitchFamily="34" charset="0"/>
              </a:rPr>
              <a:t> </a:t>
            </a:r>
            <a:r>
              <a:rPr lang="es-ES_tradnl" dirty="0">
                <a:latin typeface="Century Gothic" panose="020B0502020202020204" pitchFamily="34" charset="0"/>
              </a:rPr>
              <a:t>para los accionistas al invertir en </a:t>
            </a:r>
            <a:r>
              <a:rPr lang="es-ES_tradnl" b="1" dirty="0">
                <a:solidFill>
                  <a:schemeClr val="accent3">
                    <a:lumMod val="50000"/>
                  </a:schemeClr>
                </a:solidFill>
                <a:latin typeface="Century Gothic" panose="020B0502020202020204" pitchFamily="34" charset="0"/>
              </a:rPr>
              <a:t>proyectos reales</a:t>
            </a:r>
            <a:r>
              <a:rPr lang="es-ES_tradnl" dirty="0">
                <a:solidFill>
                  <a:srgbClr val="800000"/>
                </a:solidFill>
                <a:latin typeface="Century Gothic" panose="020B0502020202020204" pitchFamily="34" charset="0"/>
              </a:rPr>
              <a:t>. </a:t>
            </a:r>
            <a:r>
              <a:rPr lang="es-ES_tradnl" dirty="0">
                <a:latin typeface="Century Gothic" panose="020B0502020202020204" pitchFamily="34" charset="0"/>
              </a:rPr>
              <a:t>La responsabilidad de dicha generación de valor está a cargo de la gerencia.</a:t>
            </a:r>
          </a:p>
          <a:p>
            <a:pPr marL="0" indent="0" algn="just">
              <a:buFont typeface="Wingdings 2" panose="05020102010507070707" pitchFamily="18" charset="2"/>
              <a:buNone/>
            </a:pPr>
            <a:endParaRPr lang="es-ES_tradnl" dirty="0">
              <a:latin typeface="Century Gothic" panose="020B0502020202020204" pitchFamily="34" charset="0"/>
            </a:endParaRPr>
          </a:p>
          <a:p>
            <a:pPr marL="457200" indent="-457200" algn="just">
              <a:buFont typeface="+mj-lt"/>
              <a:buAutoNum type="arabicPeriod"/>
            </a:pPr>
            <a:endParaRPr lang="es-ES_tradnl" dirty="0">
              <a:latin typeface="Century Gothic" panose="020B0502020202020204" pitchFamily="34" charset="0"/>
            </a:endParaRPr>
          </a:p>
          <a:p>
            <a:pPr algn="just"/>
            <a:endParaRPr lang="es-ES_tradnl" dirty="0">
              <a:latin typeface="Century Gothic" panose="020B0502020202020204" pitchFamily="34" charset="0"/>
            </a:endParaRPr>
          </a:p>
          <a:p>
            <a:pPr lvl="1" algn="just">
              <a:buFont typeface="Wingdings" charset="2"/>
              <a:buChar char="§"/>
            </a:pPr>
            <a:endParaRPr lang="es-ES_tradnl" sz="1800" dirty="0">
              <a:latin typeface="Century Gothic" panose="020B0502020202020204" pitchFamily="34" charset="0"/>
            </a:endParaRPr>
          </a:p>
        </p:txBody>
      </p:sp>
      <p:pic>
        <p:nvPicPr>
          <p:cNvPr id="8194" name="Picture 2" descr="Resultado de imagen para crear val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7" y="1963558"/>
            <a:ext cx="3560626" cy="26704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8" name="Picture 6"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8088" y="4954676"/>
            <a:ext cx="1253756" cy="125375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B0F80AF2-82C2-EB8D-B3D1-C8A14C86CF97}"/>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6" name="Picture 2" descr="Clientes y aliados | Centro de Evaluación | Uniandes">
            <a:extLst>
              <a:ext uri="{FF2B5EF4-FFF2-40B4-BE49-F238E27FC236}">
                <a16:creationId xmlns:a16="http://schemas.microsoft.com/office/drawing/2014/main" id="{B03F7A4C-CF8B-3B2A-6957-E534E5301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3">
            <a:extLst>
              <a:ext uri="{FF2B5EF4-FFF2-40B4-BE49-F238E27FC236}">
                <a16:creationId xmlns:a16="http://schemas.microsoft.com/office/drawing/2014/main" id="{2DB859EA-2952-FB17-265B-04F987A9BA21}"/>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30</a:t>
            </a:fld>
            <a:endParaRPr lang="en-US" sz="2000" b="1" dirty="0">
              <a:latin typeface="Century Gothic" panose="020B0502020202020204" pitchFamily="34" charset="0"/>
            </a:endParaRPr>
          </a:p>
        </p:txBody>
      </p:sp>
      <p:sp>
        <p:nvSpPr>
          <p:cNvPr id="9" name="Rectángulo 8">
            <a:extLst>
              <a:ext uri="{FF2B5EF4-FFF2-40B4-BE49-F238E27FC236}">
                <a16:creationId xmlns:a16="http://schemas.microsoft.com/office/drawing/2014/main" id="{2D378160-39F7-5166-49AB-007EC1D93B8C}"/>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59008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62D24FF-79AD-4C76-8E38-D8EB4EC525C5}"/>
              </a:ext>
            </a:extLst>
          </p:cNvPr>
          <p:cNvSpPr/>
          <p:nvPr/>
        </p:nvSpPr>
        <p:spPr>
          <a:xfrm>
            <a:off x="466543" y="909364"/>
            <a:ext cx="11290027" cy="584775"/>
          </a:xfrm>
          <a:prstGeom prst="rect">
            <a:avLst/>
          </a:prstGeom>
        </p:spPr>
        <p:txBody>
          <a:bodyPr wrap="square">
            <a:spAutoFit/>
          </a:bodyPr>
          <a:lstStyle/>
          <a:p>
            <a:pPr algn="ctr">
              <a:buClr>
                <a:srgbClr val="2C7C9F"/>
              </a:buClr>
            </a:pPr>
            <a:r>
              <a:rPr lang="es-ES_tradnl" sz="3200" dirty="0">
                <a:solidFill>
                  <a:schemeClr val="bg1"/>
                </a:solidFill>
                <a:latin typeface="Century Gothic" panose="020B0502020202020204" pitchFamily="34" charset="0"/>
              </a:rPr>
              <a:t>¿Qué es un proyecto de inversión real?</a:t>
            </a:r>
          </a:p>
        </p:txBody>
      </p:sp>
      <p:sp>
        <p:nvSpPr>
          <p:cNvPr id="2" name="Rectángulo 1">
            <a:extLst>
              <a:ext uri="{FF2B5EF4-FFF2-40B4-BE49-F238E27FC236}">
                <a16:creationId xmlns:a16="http://schemas.microsoft.com/office/drawing/2014/main" id="{93251364-45AE-4426-AC85-817B60E793D7}"/>
              </a:ext>
            </a:extLst>
          </p:cNvPr>
          <p:cNvSpPr/>
          <p:nvPr/>
        </p:nvSpPr>
        <p:spPr>
          <a:xfrm>
            <a:off x="3834768" y="2535675"/>
            <a:ext cx="7624920" cy="1200329"/>
          </a:xfrm>
          <a:prstGeom prst="rect">
            <a:avLst/>
          </a:prstGeom>
        </p:spPr>
        <p:txBody>
          <a:bodyPr wrap="square">
            <a:spAutoFit/>
          </a:bodyPr>
          <a:lstStyle/>
          <a:p>
            <a:pPr algn="just"/>
            <a:r>
              <a:rPr lang="es-ES_tradnl" dirty="0">
                <a:solidFill>
                  <a:schemeClr val="accent1"/>
                </a:solidFill>
                <a:latin typeface="Century Gothic" panose="020B0502020202020204" pitchFamily="34" charset="0"/>
              </a:rPr>
              <a:t>Invertir recursos económicos (monetarios) el día de hoy, para que en un periodo posterior (∆t), el proyecto retorne una serie de flujos monetarios positivos que permitan generar valor.</a:t>
            </a:r>
          </a:p>
          <a:p>
            <a:pPr algn="just"/>
            <a:endParaRPr lang="es-ES_tradnl" u="sng" dirty="0">
              <a:solidFill>
                <a:schemeClr val="accent1"/>
              </a:solidFill>
              <a:latin typeface="Century Gothic" panose="020B0502020202020204" pitchFamily="34" charset="0"/>
            </a:endParaRPr>
          </a:p>
        </p:txBody>
      </p:sp>
      <p:pic>
        <p:nvPicPr>
          <p:cNvPr id="614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43" y="2308380"/>
            <a:ext cx="2685531" cy="150888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945943" y="4054167"/>
            <a:ext cx="10347491" cy="2215991"/>
          </a:xfrm>
          <a:prstGeom prst="rect">
            <a:avLst/>
          </a:prstGeom>
        </p:spPr>
        <p:txBody>
          <a:bodyPr wrap="square">
            <a:spAutoFit/>
          </a:bodyPr>
          <a:lstStyle/>
          <a:p>
            <a:pPr marL="285750" indent="-285750" algn="just">
              <a:buFont typeface="Courier New" panose="02070309020205020404" pitchFamily="49" charset="0"/>
              <a:buChar char="o"/>
            </a:pPr>
            <a:r>
              <a:rPr lang="es-ES_tradnl" b="1" u="sng" dirty="0">
                <a:solidFill>
                  <a:srgbClr val="C00000"/>
                </a:solidFill>
                <a:latin typeface="Century Gothic" panose="020B0502020202020204" pitchFamily="34" charset="0"/>
              </a:rPr>
              <a:t>Horizonte temporal</a:t>
            </a:r>
            <a:r>
              <a:rPr lang="es-ES_tradnl" b="1" dirty="0">
                <a:solidFill>
                  <a:srgbClr val="C00000"/>
                </a:solidFill>
                <a:latin typeface="Century Gothic" panose="020B0502020202020204" pitchFamily="34" charset="0"/>
              </a:rPr>
              <a:t>: </a:t>
            </a:r>
            <a:r>
              <a:rPr lang="es-ES_tradnl" dirty="0">
                <a:solidFill>
                  <a:schemeClr val="accent1"/>
                </a:solidFill>
                <a:latin typeface="Century Gothic" panose="020B0502020202020204" pitchFamily="34" charset="0"/>
              </a:rPr>
              <a:t>Duración del proyecto de inversión</a:t>
            </a:r>
          </a:p>
          <a:p>
            <a:pPr marL="285750" indent="-285750" algn="just">
              <a:buFont typeface="Courier New" panose="02070309020205020404" pitchFamily="49" charset="0"/>
              <a:buChar char="o"/>
            </a:pPr>
            <a:endParaRPr lang="es-ES_tradnl" sz="1000" dirty="0">
              <a:solidFill>
                <a:schemeClr val="accent1"/>
              </a:solidFill>
              <a:latin typeface="Century Gothic" panose="020B0502020202020204" pitchFamily="34" charset="0"/>
            </a:endParaRPr>
          </a:p>
          <a:p>
            <a:pPr marL="285750" indent="-285750" algn="just">
              <a:buFont typeface="Courier New" panose="02070309020205020404" pitchFamily="49" charset="0"/>
              <a:buChar char="o"/>
            </a:pPr>
            <a:r>
              <a:rPr lang="es-ES_tradnl" b="1" u="sng" dirty="0">
                <a:solidFill>
                  <a:srgbClr val="C00000"/>
                </a:solidFill>
                <a:latin typeface="Century Gothic" panose="020B0502020202020204" pitchFamily="34" charset="0"/>
              </a:rPr>
              <a:t>Inversión inicial</a:t>
            </a:r>
            <a:r>
              <a:rPr lang="es-ES_tradnl" b="1" dirty="0">
                <a:solidFill>
                  <a:srgbClr val="C00000"/>
                </a:solidFill>
                <a:latin typeface="Century Gothic" panose="020B0502020202020204" pitchFamily="34" charset="0"/>
              </a:rPr>
              <a:t>: </a:t>
            </a:r>
            <a:r>
              <a:rPr lang="es-ES_tradnl" dirty="0">
                <a:solidFill>
                  <a:schemeClr val="accent1"/>
                </a:solidFill>
                <a:latin typeface="Century Gothic" panose="020B0502020202020204" pitchFamily="34" charset="0"/>
              </a:rPr>
              <a:t>Los recursos iniciales que se deben invertir en capital de trabajo y en activos, para ejecutar el proyecto.</a:t>
            </a:r>
          </a:p>
          <a:p>
            <a:pPr marL="285750" indent="-285750" algn="just">
              <a:buFont typeface="Courier New" panose="02070309020205020404" pitchFamily="49" charset="0"/>
              <a:buChar char="o"/>
            </a:pPr>
            <a:endParaRPr lang="es-ES_tradnl" sz="1000" dirty="0">
              <a:solidFill>
                <a:schemeClr val="accent1"/>
              </a:solidFill>
              <a:latin typeface="Century Gothic" panose="020B0502020202020204" pitchFamily="34" charset="0"/>
            </a:endParaRPr>
          </a:p>
          <a:p>
            <a:pPr marL="285750" indent="-285750" algn="just">
              <a:buFont typeface="Courier New" panose="02070309020205020404" pitchFamily="49" charset="0"/>
              <a:buChar char="o"/>
            </a:pPr>
            <a:r>
              <a:rPr lang="es-ES_tradnl" b="1" u="sng" dirty="0">
                <a:solidFill>
                  <a:srgbClr val="C00000"/>
                </a:solidFill>
                <a:latin typeface="Century Gothic" panose="020B0502020202020204" pitchFamily="34" charset="0"/>
              </a:rPr>
              <a:t>Flujos de caja</a:t>
            </a:r>
            <a:r>
              <a:rPr lang="es-ES_tradnl" b="1" dirty="0">
                <a:solidFill>
                  <a:srgbClr val="C00000"/>
                </a:solidFill>
                <a:latin typeface="Century Gothic" panose="020B0502020202020204" pitchFamily="34" charset="0"/>
              </a:rPr>
              <a:t>: </a:t>
            </a:r>
            <a:r>
              <a:rPr lang="es-ES_tradnl" dirty="0">
                <a:solidFill>
                  <a:schemeClr val="accent1"/>
                </a:solidFill>
                <a:latin typeface="Century Gothic" panose="020B0502020202020204" pitchFamily="34" charset="0"/>
              </a:rPr>
              <a:t>El flujo esperado que se genera una vez el proyecto esté en ejecución.</a:t>
            </a:r>
          </a:p>
          <a:p>
            <a:pPr marL="285750" indent="-285750" algn="just">
              <a:buFont typeface="Courier New" panose="02070309020205020404" pitchFamily="49" charset="0"/>
              <a:buChar char="o"/>
            </a:pPr>
            <a:endParaRPr lang="es-ES_tradnl" sz="1000" dirty="0">
              <a:solidFill>
                <a:schemeClr val="accent1"/>
              </a:solidFill>
              <a:latin typeface="Century Gothic" panose="020B0502020202020204" pitchFamily="34" charset="0"/>
            </a:endParaRPr>
          </a:p>
          <a:p>
            <a:pPr marL="285750" indent="-285750" algn="just">
              <a:buFont typeface="Courier New" panose="02070309020205020404" pitchFamily="49" charset="0"/>
              <a:buChar char="o"/>
            </a:pPr>
            <a:r>
              <a:rPr lang="es-ES_tradnl" b="1" u="sng" dirty="0">
                <a:solidFill>
                  <a:srgbClr val="C00000"/>
                </a:solidFill>
                <a:latin typeface="Century Gothic" panose="020B0502020202020204" pitchFamily="34" charset="0"/>
              </a:rPr>
              <a:t>Valor terminal:</a:t>
            </a:r>
            <a:r>
              <a:rPr lang="es-ES_tradnl" b="1" dirty="0">
                <a:solidFill>
                  <a:srgbClr val="C00000"/>
                </a:solidFill>
                <a:latin typeface="Century Gothic" panose="020B0502020202020204" pitchFamily="34" charset="0"/>
              </a:rPr>
              <a:t> </a:t>
            </a:r>
            <a:r>
              <a:rPr lang="es-ES_tradnl" dirty="0">
                <a:solidFill>
                  <a:schemeClr val="accent1"/>
                </a:solidFill>
                <a:latin typeface="Century Gothic" panose="020B0502020202020204" pitchFamily="34" charset="0"/>
              </a:rPr>
              <a:t>La estimación de cuánto se podrá recibir en el último periodo del proyecto si este se liquida.</a:t>
            </a:r>
          </a:p>
        </p:txBody>
      </p:sp>
      <p:sp>
        <p:nvSpPr>
          <p:cNvPr id="4" name="Rectángulo 3">
            <a:extLst>
              <a:ext uri="{FF2B5EF4-FFF2-40B4-BE49-F238E27FC236}">
                <a16:creationId xmlns:a16="http://schemas.microsoft.com/office/drawing/2014/main" id="{D558E642-7CD3-541F-9ACB-ADEF3AF371D0}"/>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6" name="Picture 2" descr="Clientes y aliados | Centro de Evaluación | Uniandes">
            <a:extLst>
              <a:ext uri="{FF2B5EF4-FFF2-40B4-BE49-F238E27FC236}">
                <a16:creationId xmlns:a16="http://schemas.microsoft.com/office/drawing/2014/main" id="{88B8F8EA-5187-05CD-9908-420AD2017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3">
            <a:extLst>
              <a:ext uri="{FF2B5EF4-FFF2-40B4-BE49-F238E27FC236}">
                <a16:creationId xmlns:a16="http://schemas.microsoft.com/office/drawing/2014/main" id="{C26D054D-A157-26F9-B628-D0F14E4563C9}"/>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31</a:t>
            </a:fld>
            <a:endParaRPr lang="en-US" sz="2000" b="1" dirty="0">
              <a:latin typeface="Century Gothic" panose="020B0502020202020204" pitchFamily="34" charset="0"/>
            </a:endParaRPr>
          </a:p>
        </p:txBody>
      </p:sp>
      <p:sp>
        <p:nvSpPr>
          <p:cNvPr id="9" name="Rectángulo 8">
            <a:extLst>
              <a:ext uri="{FF2B5EF4-FFF2-40B4-BE49-F238E27FC236}">
                <a16:creationId xmlns:a16="http://schemas.microsoft.com/office/drawing/2014/main" id="{AD5A5F08-3020-E42A-C721-DF981B3004F6}"/>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33433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62D24FF-79AD-4C76-8E38-D8EB4EC525C5}"/>
              </a:ext>
            </a:extLst>
          </p:cNvPr>
          <p:cNvSpPr/>
          <p:nvPr/>
        </p:nvSpPr>
        <p:spPr>
          <a:xfrm>
            <a:off x="457472" y="933135"/>
            <a:ext cx="11290027" cy="584775"/>
          </a:xfrm>
          <a:prstGeom prst="rect">
            <a:avLst/>
          </a:prstGeom>
        </p:spPr>
        <p:txBody>
          <a:bodyPr wrap="square">
            <a:spAutoFit/>
          </a:bodyPr>
          <a:lstStyle/>
          <a:p>
            <a:pPr algn="ctr">
              <a:buClr>
                <a:srgbClr val="2C7C9F"/>
              </a:buClr>
            </a:pPr>
            <a:r>
              <a:rPr lang="es-ES_tradnl" sz="3200" dirty="0">
                <a:solidFill>
                  <a:schemeClr val="bg1"/>
                </a:solidFill>
                <a:latin typeface="Century Gothic" panose="020B0502020202020204" pitchFamily="34" charset="0"/>
              </a:rPr>
              <a:t>¿Qué es un proyecto de inversión real?</a:t>
            </a:r>
          </a:p>
        </p:txBody>
      </p:sp>
      <p:sp>
        <p:nvSpPr>
          <p:cNvPr id="9" name="Rectángulo 8">
            <a:extLst>
              <a:ext uri="{FF2B5EF4-FFF2-40B4-BE49-F238E27FC236}">
                <a16:creationId xmlns:a16="http://schemas.microsoft.com/office/drawing/2014/main" id="{0C2EBF32-A360-42E3-A462-1ADEC4FC5A9A}"/>
              </a:ext>
            </a:extLst>
          </p:cNvPr>
          <p:cNvSpPr/>
          <p:nvPr/>
        </p:nvSpPr>
        <p:spPr>
          <a:xfrm>
            <a:off x="447346" y="2124774"/>
            <a:ext cx="11290027" cy="369332"/>
          </a:xfrm>
          <a:prstGeom prst="rect">
            <a:avLst/>
          </a:prstGeom>
        </p:spPr>
        <p:txBody>
          <a:bodyPr wrap="square">
            <a:spAutoFit/>
          </a:bodyPr>
          <a:lstStyle/>
          <a:p>
            <a:pPr algn="ctr">
              <a:buClr>
                <a:srgbClr val="2C7C9F"/>
              </a:buClr>
            </a:pPr>
            <a:r>
              <a:rPr lang="es-ES_tradnl" dirty="0">
                <a:solidFill>
                  <a:schemeClr val="accent2">
                    <a:lumMod val="50000"/>
                  </a:schemeClr>
                </a:solidFill>
                <a:latin typeface="Century Gothic" panose="020B0502020202020204" pitchFamily="34" charset="0"/>
              </a:rPr>
              <a:t>Se pueden representar gráficamente</a:t>
            </a:r>
          </a:p>
        </p:txBody>
      </p:sp>
      <p:cxnSp>
        <p:nvCxnSpPr>
          <p:cNvPr id="17" name="Straight Connector 3">
            <a:extLst>
              <a:ext uri="{FF2B5EF4-FFF2-40B4-BE49-F238E27FC236}">
                <a16:creationId xmlns:a16="http://schemas.microsoft.com/office/drawing/2014/main" id="{878935EB-E344-4B63-B0E3-7F7070B15375}"/>
              </a:ext>
            </a:extLst>
          </p:cNvPr>
          <p:cNvCxnSpPr/>
          <p:nvPr/>
        </p:nvCxnSpPr>
        <p:spPr>
          <a:xfrm>
            <a:off x="2169277" y="4640632"/>
            <a:ext cx="76932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Arrow Connector 6">
            <a:extLst>
              <a:ext uri="{FF2B5EF4-FFF2-40B4-BE49-F238E27FC236}">
                <a16:creationId xmlns:a16="http://schemas.microsoft.com/office/drawing/2014/main" id="{6EA4FDEB-FDA7-43A1-A53F-795011830391}"/>
              </a:ext>
            </a:extLst>
          </p:cNvPr>
          <p:cNvCxnSpPr/>
          <p:nvPr/>
        </p:nvCxnSpPr>
        <p:spPr>
          <a:xfrm>
            <a:off x="2169277" y="4640632"/>
            <a:ext cx="0" cy="14923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7">
            <a:extLst>
              <a:ext uri="{FF2B5EF4-FFF2-40B4-BE49-F238E27FC236}">
                <a16:creationId xmlns:a16="http://schemas.microsoft.com/office/drawing/2014/main" id="{969B4AB3-D5AB-401E-8C55-86AB20B0E637}"/>
              </a:ext>
            </a:extLst>
          </p:cNvPr>
          <p:cNvCxnSpPr/>
          <p:nvPr/>
        </p:nvCxnSpPr>
        <p:spPr>
          <a:xfrm flipV="1">
            <a:off x="3153779" y="3910670"/>
            <a:ext cx="0" cy="7299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0">
            <a:extLst>
              <a:ext uri="{FF2B5EF4-FFF2-40B4-BE49-F238E27FC236}">
                <a16:creationId xmlns:a16="http://schemas.microsoft.com/office/drawing/2014/main" id="{661519D4-70C0-46EF-81DE-4D23DF12798E}"/>
              </a:ext>
            </a:extLst>
          </p:cNvPr>
          <p:cNvCxnSpPr/>
          <p:nvPr/>
        </p:nvCxnSpPr>
        <p:spPr>
          <a:xfrm flipV="1">
            <a:off x="4102668" y="3910670"/>
            <a:ext cx="0" cy="7299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11">
            <a:extLst>
              <a:ext uri="{FF2B5EF4-FFF2-40B4-BE49-F238E27FC236}">
                <a16:creationId xmlns:a16="http://schemas.microsoft.com/office/drawing/2014/main" id="{D79B2A34-5DE4-44B7-8183-AD539F79CD11}"/>
              </a:ext>
            </a:extLst>
          </p:cNvPr>
          <p:cNvCxnSpPr/>
          <p:nvPr/>
        </p:nvCxnSpPr>
        <p:spPr>
          <a:xfrm flipV="1">
            <a:off x="5066154" y="3910670"/>
            <a:ext cx="0" cy="7299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13">
            <a:extLst>
              <a:ext uri="{FF2B5EF4-FFF2-40B4-BE49-F238E27FC236}">
                <a16:creationId xmlns:a16="http://schemas.microsoft.com/office/drawing/2014/main" id="{2C0C11DB-75DF-4F30-96AE-F2E346AAF2BF}"/>
              </a:ext>
            </a:extLst>
          </p:cNvPr>
          <p:cNvCxnSpPr/>
          <p:nvPr/>
        </p:nvCxnSpPr>
        <p:spPr>
          <a:xfrm flipV="1">
            <a:off x="6015043" y="3910670"/>
            <a:ext cx="0" cy="7299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14">
            <a:extLst>
              <a:ext uri="{FF2B5EF4-FFF2-40B4-BE49-F238E27FC236}">
                <a16:creationId xmlns:a16="http://schemas.microsoft.com/office/drawing/2014/main" id="{E904BDFA-5FA8-413D-98DB-F024D64D4765}"/>
              </a:ext>
            </a:extLst>
          </p:cNvPr>
          <p:cNvCxnSpPr/>
          <p:nvPr/>
        </p:nvCxnSpPr>
        <p:spPr>
          <a:xfrm flipV="1">
            <a:off x="6978529" y="3910670"/>
            <a:ext cx="0" cy="7299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16">
            <a:extLst>
              <a:ext uri="{FF2B5EF4-FFF2-40B4-BE49-F238E27FC236}">
                <a16:creationId xmlns:a16="http://schemas.microsoft.com/office/drawing/2014/main" id="{FF4D628C-D9ED-4846-863D-B887293E6ABB}"/>
              </a:ext>
            </a:extLst>
          </p:cNvPr>
          <p:cNvCxnSpPr/>
          <p:nvPr/>
        </p:nvCxnSpPr>
        <p:spPr>
          <a:xfrm flipV="1">
            <a:off x="7927418" y="3910670"/>
            <a:ext cx="0" cy="7299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17">
            <a:extLst>
              <a:ext uri="{FF2B5EF4-FFF2-40B4-BE49-F238E27FC236}">
                <a16:creationId xmlns:a16="http://schemas.microsoft.com/office/drawing/2014/main" id="{AB629BC0-A80B-472B-83A1-D3FEEE262E8C}"/>
              </a:ext>
            </a:extLst>
          </p:cNvPr>
          <p:cNvCxnSpPr/>
          <p:nvPr/>
        </p:nvCxnSpPr>
        <p:spPr>
          <a:xfrm flipV="1">
            <a:off x="8890904" y="3910670"/>
            <a:ext cx="0" cy="7299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18">
            <a:extLst>
              <a:ext uri="{FF2B5EF4-FFF2-40B4-BE49-F238E27FC236}">
                <a16:creationId xmlns:a16="http://schemas.microsoft.com/office/drawing/2014/main" id="{38159A38-7430-443E-B0E1-989B547C4698}"/>
              </a:ext>
            </a:extLst>
          </p:cNvPr>
          <p:cNvCxnSpPr/>
          <p:nvPr/>
        </p:nvCxnSpPr>
        <p:spPr>
          <a:xfrm flipV="1">
            <a:off x="9862573" y="2742729"/>
            <a:ext cx="0" cy="1897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Content Placeholder 6">
            <a:extLst>
              <a:ext uri="{FF2B5EF4-FFF2-40B4-BE49-F238E27FC236}">
                <a16:creationId xmlns:a16="http://schemas.microsoft.com/office/drawing/2014/main" id="{245902A9-10CD-4314-97A5-4187AFFDB30A}"/>
              </a:ext>
            </a:extLst>
          </p:cNvPr>
          <p:cNvSpPr txBox="1">
            <a:spLocks/>
          </p:cNvSpPr>
          <p:nvPr/>
        </p:nvSpPr>
        <p:spPr>
          <a:xfrm>
            <a:off x="9509352" y="4672472"/>
            <a:ext cx="706442" cy="441949"/>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Wingdings 2" pitchFamily="18" charset="2"/>
              <a:buNone/>
            </a:pPr>
            <a:r>
              <a:rPr lang="es-ES_tradnl" sz="1400" b="1" dirty="0">
                <a:solidFill>
                  <a:schemeClr val="accent3">
                    <a:lumMod val="50000"/>
                  </a:schemeClr>
                </a:solidFill>
              </a:rPr>
              <a:t>T = 8</a:t>
            </a:r>
          </a:p>
        </p:txBody>
      </p:sp>
      <p:sp>
        <p:nvSpPr>
          <p:cNvPr id="28" name="Content Placeholder 6">
            <a:extLst>
              <a:ext uri="{FF2B5EF4-FFF2-40B4-BE49-F238E27FC236}">
                <a16:creationId xmlns:a16="http://schemas.microsoft.com/office/drawing/2014/main" id="{EEF03F68-1F36-470A-9DA4-7C37143EC1DC}"/>
              </a:ext>
            </a:extLst>
          </p:cNvPr>
          <p:cNvSpPr txBox="1">
            <a:spLocks/>
          </p:cNvSpPr>
          <p:nvPr/>
        </p:nvSpPr>
        <p:spPr>
          <a:xfrm>
            <a:off x="2829754" y="4640627"/>
            <a:ext cx="706442" cy="441949"/>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Wingdings 2" pitchFamily="18" charset="2"/>
              <a:buNone/>
            </a:pPr>
            <a:r>
              <a:rPr lang="es-ES_tradnl" sz="1400" b="1" dirty="0">
                <a:solidFill>
                  <a:schemeClr val="accent3">
                    <a:lumMod val="50000"/>
                  </a:schemeClr>
                </a:solidFill>
              </a:rPr>
              <a:t>T = 1</a:t>
            </a:r>
          </a:p>
        </p:txBody>
      </p:sp>
      <p:sp>
        <p:nvSpPr>
          <p:cNvPr id="29" name="Content Placeholder 6">
            <a:extLst>
              <a:ext uri="{FF2B5EF4-FFF2-40B4-BE49-F238E27FC236}">
                <a16:creationId xmlns:a16="http://schemas.microsoft.com/office/drawing/2014/main" id="{EE9D36D0-0783-4433-AC11-E7C60CC88C2A}"/>
              </a:ext>
            </a:extLst>
          </p:cNvPr>
          <p:cNvSpPr txBox="1">
            <a:spLocks/>
          </p:cNvSpPr>
          <p:nvPr/>
        </p:nvSpPr>
        <p:spPr>
          <a:xfrm>
            <a:off x="1903644" y="4346662"/>
            <a:ext cx="706442" cy="441949"/>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Font typeface="Wingdings 2" pitchFamily="18" charset="2"/>
              <a:buNone/>
            </a:pPr>
            <a:r>
              <a:rPr lang="es-ES_tradnl" sz="1400" b="1" dirty="0">
                <a:solidFill>
                  <a:schemeClr val="accent3">
                    <a:lumMod val="50000"/>
                  </a:schemeClr>
                </a:solidFill>
              </a:rPr>
              <a:t>T = 0</a:t>
            </a:r>
          </a:p>
        </p:txBody>
      </p:sp>
      <p:sp>
        <p:nvSpPr>
          <p:cNvPr id="30" name="Content Placeholder 6">
            <a:extLst>
              <a:ext uri="{FF2B5EF4-FFF2-40B4-BE49-F238E27FC236}">
                <a16:creationId xmlns:a16="http://schemas.microsoft.com/office/drawing/2014/main" id="{CBDFD2E8-E090-4F7D-B529-07342016331D}"/>
              </a:ext>
            </a:extLst>
          </p:cNvPr>
          <p:cNvSpPr txBox="1">
            <a:spLocks/>
          </p:cNvSpPr>
          <p:nvPr/>
        </p:nvSpPr>
        <p:spPr>
          <a:xfrm>
            <a:off x="2123312" y="5879313"/>
            <a:ext cx="706442" cy="441949"/>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Font typeface="Wingdings 2" pitchFamily="18" charset="2"/>
              <a:buNone/>
            </a:pPr>
            <a:r>
              <a:rPr lang="es-ES_tradnl" sz="1400" b="1" dirty="0">
                <a:solidFill>
                  <a:schemeClr val="accent3">
                    <a:lumMod val="50000"/>
                  </a:schemeClr>
                </a:solidFill>
              </a:rPr>
              <a:t>- X</a:t>
            </a:r>
          </a:p>
        </p:txBody>
      </p:sp>
      <p:sp>
        <p:nvSpPr>
          <p:cNvPr id="31" name="Content Placeholder 6">
            <a:extLst>
              <a:ext uri="{FF2B5EF4-FFF2-40B4-BE49-F238E27FC236}">
                <a16:creationId xmlns:a16="http://schemas.microsoft.com/office/drawing/2014/main" id="{3F29A5E7-5F64-4492-9AFE-19B06D8EBAAE}"/>
              </a:ext>
            </a:extLst>
          </p:cNvPr>
          <p:cNvSpPr txBox="1">
            <a:spLocks/>
          </p:cNvSpPr>
          <p:nvPr/>
        </p:nvSpPr>
        <p:spPr>
          <a:xfrm>
            <a:off x="3051244" y="3511791"/>
            <a:ext cx="5927597" cy="441949"/>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Font typeface="Wingdings 2" pitchFamily="18" charset="2"/>
              <a:buNone/>
            </a:pPr>
            <a:r>
              <a:rPr lang="es-ES_tradnl" sz="1400" b="1" dirty="0">
                <a:solidFill>
                  <a:schemeClr val="accent3">
                    <a:lumMod val="50000"/>
                  </a:schemeClr>
                </a:solidFill>
              </a:rPr>
              <a:t>Y</a:t>
            </a:r>
          </a:p>
        </p:txBody>
      </p:sp>
      <p:sp>
        <p:nvSpPr>
          <p:cNvPr id="32" name="Content Placeholder 6">
            <a:extLst>
              <a:ext uri="{FF2B5EF4-FFF2-40B4-BE49-F238E27FC236}">
                <a16:creationId xmlns:a16="http://schemas.microsoft.com/office/drawing/2014/main" id="{F11CF2E2-1664-44B9-9C9D-A6D25A5234FF}"/>
              </a:ext>
            </a:extLst>
          </p:cNvPr>
          <p:cNvSpPr txBox="1">
            <a:spLocks/>
          </p:cNvSpPr>
          <p:nvPr/>
        </p:nvSpPr>
        <p:spPr>
          <a:xfrm>
            <a:off x="9497010" y="2467637"/>
            <a:ext cx="706442" cy="441949"/>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lgn="ctr">
              <a:buFont typeface="Wingdings 2" pitchFamily="18" charset="2"/>
              <a:buNone/>
            </a:pPr>
            <a:r>
              <a:rPr lang="es-ES_tradnl" sz="1400" b="1" dirty="0">
                <a:solidFill>
                  <a:schemeClr val="accent3">
                    <a:lumMod val="50000"/>
                  </a:schemeClr>
                </a:solidFill>
              </a:rPr>
              <a:t>VT</a:t>
            </a:r>
          </a:p>
        </p:txBody>
      </p:sp>
      <p:sp>
        <p:nvSpPr>
          <p:cNvPr id="2" name="Elipse 1"/>
          <p:cNvSpPr/>
          <p:nvPr/>
        </p:nvSpPr>
        <p:spPr>
          <a:xfrm>
            <a:off x="1890581" y="5773783"/>
            <a:ext cx="926110" cy="534416"/>
          </a:xfrm>
          <a:prstGeom prst="ellipse">
            <a:avLst/>
          </a:prstGeom>
          <a:solidFill>
            <a:srgbClr val="6666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Rectángulo 2"/>
          <p:cNvSpPr/>
          <p:nvPr/>
        </p:nvSpPr>
        <p:spPr>
          <a:xfrm>
            <a:off x="1890581" y="4400117"/>
            <a:ext cx="8312871" cy="507087"/>
          </a:xfrm>
          <a:prstGeom prst="rect">
            <a:avLst/>
          </a:prstGeom>
          <a:solidFill>
            <a:srgbClr val="D7A7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Elipse 32"/>
          <p:cNvSpPr/>
          <p:nvPr/>
        </p:nvSpPr>
        <p:spPr>
          <a:xfrm>
            <a:off x="9387176" y="2408270"/>
            <a:ext cx="926110" cy="534416"/>
          </a:xfrm>
          <a:prstGeom prst="ellipse">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4" name="Elipse 33"/>
          <p:cNvSpPr/>
          <p:nvPr/>
        </p:nvSpPr>
        <p:spPr>
          <a:xfrm>
            <a:off x="5551987" y="3376252"/>
            <a:ext cx="926110" cy="534416"/>
          </a:xfrm>
          <a:prstGeom prst="ellipse">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Rectángulo 3">
            <a:extLst>
              <a:ext uri="{FF2B5EF4-FFF2-40B4-BE49-F238E27FC236}">
                <a16:creationId xmlns:a16="http://schemas.microsoft.com/office/drawing/2014/main" id="{82FBF044-EF65-6EFC-2E3A-F2025D43D0A5}"/>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6" name="Picture 2" descr="Clientes y aliados | Centro de Evaluación | Uniandes">
            <a:extLst>
              <a:ext uri="{FF2B5EF4-FFF2-40B4-BE49-F238E27FC236}">
                <a16:creationId xmlns:a16="http://schemas.microsoft.com/office/drawing/2014/main" id="{AB15F999-1015-3EBC-A2DB-C4E3D4455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8" name="Marcador de número de diapositiva 3">
            <a:extLst>
              <a:ext uri="{FF2B5EF4-FFF2-40B4-BE49-F238E27FC236}">
                <a16:creationId xmlns:a16="http://schemas.microsoft.com/office/drawing/2014/main" id="{651EBF5D-9012-5EAA-53F7-0152C42C1B83}"/>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32</a:t>
            </a:fld>
            <a:endParaRPr lang="en-US" sz="2000" b="1" dirty="0">
              <a:latin typeface="Century Gothic" panose="020B0502020202020204" pitchFamily="34" charset="0"/>
            </a:endParaRPr>
          </a:p>
        </p:txBody>
      </p:sp>
      <p:sp>
        <p:nvSpPr>
          <p:cNvPr id="11" name="Rectángulo 10">
            <a:extLst>
              <a:ext uri="{FF2B5EF4-FFF2-40B4-BE49-F238E27FC236}">
                <a16:creationId xmlns:a16="http://schemas.microsoft.com/office/drawing/2014/main" id="{2E94B3C7-F083-ADD1-AD1A-1607AF0DDD48}"/>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2081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3"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062D24FF-79AD-4C76-8E38-D8EB4EC525C5}"/>
              </a:ext>
            </a:extLst>
          </p:cNvPr>
          <p:cNvSpPr/>
          <p:nvPr/>
        </p:nvSpPr>
        <p:spPr>
          <a:xfrm>
            <a:off x="457472" y="656683"/>
            <a:ext cx="11290027" cy="584775"/>
          </a:xfrm>
          <a:prstGeom prst="rect">
            <a:avLst/>
          </a:prstGeom>
        </p:spPr>
        <p:txBody>
          <a:bodyPr wrap="square">
            <a:spAutoFit/>
          </a:bodyPr>
          <a:lstStyle/>
          <a:p>
            <a:pPr algn="ctr">
              <a:buClr>
                <a:srgbClr val="2C7C9F"/>
              </a:buClr>
            </a:pPr>
            <a:r>
              <a:rPr lang="es-ES_tradnl" sz="3200" dirty="0">
                <a:solidFill>
                  <a:schemeClr val="bg1"/>
                </a:solidFill>
                <a:latin typeface="Century Gothic" panose="020B0502020202020204" pitchFamily="34" charset="0"/>
              </a:rPr>
              <a:t>¿Qué es un proyecto de inversión real?</a:t>
            </a:r>
          </a:p>
        </p:txBody>
      </p:sp>
      <p:sp>
        <p:nvSpPr>
          <p:cNvPr id="9" name="Rectángulo 8">
            <a:extLst>
              <a:ext uri="{FF2B5EF4-FFF2-40B4-BE49-F238E27FC236}">
                <a16:creationId xmlns:a16="http://schemas.microsoft.com/office/drawing/2014/main" id="{0C2EBF32-A360-42E3-A462-1ADEC4FC5A9A}"/>
              </a:ext>
            </a:extLst>
          </p:cNvPr>
          <p:cNvSpPr/>
          <p:nvPr/>
        </p:nvSpPr>
        <p:spPr>
          <a:xfrm>
            <a:off x="457472" y="1316312"/>
            <a:ext cx="11290027" cy="461665"/>
          </a:xfrm>
          <a:prstGeom prst="rect">
            <a:avLst/>
          </a:prstGeom>
        </p:spPr>
        <p:txBody>
          <a:bodyPr wrap="square">
            <a:spAutoFit/>
          </a:bodyPr>
          <a:lstStyle/>
          <a:p>
            <a:pPr algn="ctr">
              <a:buClr>
                <a:srgbClr val="2C7C9F"/>
              </a:buClr>
            </a:pPr>
            <a:r>
              <a:rPr lang="es-ES_tradnl" sz="2400" dirty="0">
                <a:solidFill>
                  <a:schemeClr val="accent3">
                    <a:lumMod val="75000"/>
                  </a:schemeClr>
                </a:solidFill>
                <a:latin typeface="Century Gothic" panose="020B0502020202020204" pitchFamily="34" charset="0"/>
              </a:rPr>
              <a:t>¿Cuáles son las etapas de un proyecto?</a:t>
            </a:r>
          </a:p>
        </p:txBody>
      </p:sp>
      <p:grpSp>
        <p:nvGrpSpPr>
          <p:cNvPr id="33" name="Grupo 32">
            <a:extLst>
              <a:ext uri="{FF2B5EF4-FFF2-40B4-BE49-F238E27FC236}">
                <a16:creationId xmlns:a16="http://schemas.microsoft.com/office/drawing/2014/main" id="{FA1B5D6D-BD8E-4EEA-AA93-C3ED239D7383}"/>
              </a:ext>
            </a:extLst>
          </p:cNvPr>
          <p:cNvGrpSpPr/>
          <p:nvPr/>
        </p:nvGrpSpPr>
        <p:grpSpPr>
          <a:xfrm>
            <a:off x="2442808" y="2083204"/>
            <a:ext cx="7451806" cy="4434408"/>
            <a:chOff x="1522691" y="774391"/>
            <a:chExt cx="8521352" cy="5389835"/>
          </a:xfrm>
        </p:grpSpPr>
        <p:sp>
          <p:nvSpPr>
            <p:cNvPr id="35" name="CuadroTexto 34">
              <a:extLst>
                <a:ext uri="{FF2B5EF4-FFF2-40B4-BE49-F238E27FC236}">
                  <a16:creationId xmlns:a16="http://schemas.microsoft.com/office/drawing/2014/main" id="{0D113A30-C619-4A4A-A087-3140D51E39E6}"/>
                </a:ext>
              </a:extLst>
            </p:cNvPr>
            <p:cNvSpPr txBox="1"/>
            <p:nvPr/>
          </p:nvSpPr>
          <p:spPr>
            <a:xfrm>
              <a:off x="5063265" y="774391"/>
              <a:ext cx="2165233" cy="710769"/>
            </a:xfrm>
            <a:prstGeom prst="rect">
              <a:avLst/>
            </a:prstGeom>
            <a:noFill/>
          </p:spPr>
          <p:txBody>
            <a:bodyPr wrap="none" rtlCol="0">
              <a:spAutoFit/>
            </a:bodyPr>
            <a:lstStyle/>
            <a:p>
              <a:pPr marL="342900" marR="0" lvl="0" indent="-342900" algn="ctr" defTabSz="914400" eaLnBrk="1" fontAlgn="auto" latinLnBrk="0" hangingPunct="1">
                <a:lnSpc>
                  <a:spcPct val="100000"/>
                </a:lnSpc>
                <a:spcBef>
                  <a:spcPts val="0"/>
                </a:spcBef>
                <a:spcAft>
                  <a:spcPts val="0"/>
                </a:spcAft>
                <a:buClrTx/>
                <a:buSzTx/>
                <a:buFontTx/>
                <a:buAutoNum type="arabicPeriod"/>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Identificar un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Problema</a:t>
              </a:r>
            </a:p>
          </p:txBody>
        </p:sp>
        <p:sp>
          <p:nvSpPr>
            <p:cNvPr id="36" name="CuadroTexto 35">
              <a:extLst>
                <a:ext uri="{FF2B5EF4-FFF2-40B4-BE49-F238E27FC236}">
                  <a16:creationId xmlns:a16="http://schemas.microsoft.com/office/drawing/2014/main" id="{26299677-B71F-4108-9D37-F880263FABE4}"/>
                </a:ext>
              </a:extLst>
            </p:cNvPr>
            <p:cNvSpPr txBox="1"/>
            <p:nvPr/>
          </p:nvSpPr>
          <p:spPr>
            <a:xfrm>
              <a:off x="7904009" y="1818796"/>
              <a:ext cx="1760124" cy="10100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2. Desarrollar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alternativas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de solución</a:t>
              </a:r>
            </a:p>
          </p:txBody>
        </p:sp>
        <p:sp>
          <p:nvSpPr>
            <p:cNvPr id="37" name="CuadroTexto 36">
              <a:extLst>
                <a:ext uri="{FF2B5EF4-FFF2-40B4-BE49-F238E27FC236}">
                  <a16:creationId xmlns:a16="http://schemas.microsoft.com/office/drawing/2014/main" id="{803AC062-D350-4C21-A6F9-D5942F8DCFE1}"/>
                </a:ext>
              </a:extLst>
            </p:cNvPr>
            <p:cNvSpPr txBox="1"/>
            <p:nvPr/>
          </p:nvSpPr>
          <p:spPr>
            <a:xfrm>
              <a:off x="2855040" y="5333191"/>
              <a:ext cx="1712464" cy="71076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5. Comparar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alternativas</a:t>
              </a:r>
            </a:p>
          </p:txBody>
        </p:sp>
        <p:sp>
          <p:nvSpPr>
            <p:cNvPr id="38" name="CuadroTexto 37">
              <a:extLst>
                <a:ext uri="{FF2B5EF4-FFF2-40B4-BE49-F238E27FC236}">
                  <a16:creationId xmlns:a16="http://schemas.microsoft.com/office/drawing/2014/main" id="{58A7B628-2275-462C-864F-92228A66F144}"/>
                </a:ext>
              </a:extLst>
            </p:cNvPr>
            <p:cNvSpPr txBox="1"/>
            <p:nvPr/>
          </p:nvSpPr>
          <p:spPr>
            <a:xfrm>
              <a:off x="7156898" y="5453457"/>
              <a:ext cx="1532822" cy="71076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4. Evaluar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alternativas</a:t>
              </a:r>
            </a:p>
          </p:txBody>
        </p:sp>
        <p:sp>
          <p:nvSpPr>
            <p:cNvPr id="39" name="CuadroTexto 38">
              <a:extLst>
                <a:ext uri="{FF2B5EF4-FFF2-40B4-BE49-F238E27FC236}">
                  <a16:creationId xmlns:a16="http://schemas.microsoft.com/office/drawing/2014/main" id="{1F0322DF-2738-4FA0-BF7E-2EF96138D36C}"/>
                </a:ext>
              </a:extLst>
            </p:cNvPr>
            <p:cNvSpPr txBox="1"/>
            <p:nvPr/>
          </p:nvSpPr>
          <p:spPr>
            <a:xfrm>
              <a:off x="8142773" y="3559826"/>
              <a:ext cx="1901270" cy="10100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3. Seleccionar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criterio de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decisión </a:t>
              </a:r>
            </a:p>
          </p:txBody>
        </p:sp>
        <p:sp>
          <p:nvSpPr>
            <p:cNvPr id="40" name="CuadroTexto 39">
              <a:extLst>
                <a:ext uri="{FF2B5EF4-FFF2-40B4-BE49-F238E27FC236}">
                  <a16:creationId xmlns:a16="http://schemas.microsoft.com/office/drawing/2014/main" id="{FE8B0415-2282-42D9-B42C-6B51A292CB1C}"/>
                </a:ext>
              </a:extLst>
            </p:cNvPr>
            <p:cNvSpPr txBox="1"/>
            <p:nvPr/>
          </p:nvSpPr>
          <p:spPr>
            <a:xfrm>
              <a:off x="1522691" y="3559826"/>
              <a:ext cx="2062749" cy="101004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6. Selección de la mejor alternativa</a:t>
              </a:r>
            </a:p>
          </p:txBody>
        </p:sp>
        <p:sp>
          <p:nvSpPr>
            <p:cNvPr id="41" name="CuadroTexto 40">
              <a:extLst>
                <a:ext uri="{FF2B5EF4-FFF2-40B4-BE49-F238E27FC236}">
                  <a16:creationId xmlns:a16="http://schemas.microsoft.com/office/drawing/2014/main" id="{5F639C11-84F0-4922-B889-FBB089C546FF}"/>
                </a:ext>
              </a:extLst>
            </p:cNvPr>
            <p:cNvSpPr txBox="1"/>
            <p:nvPr/>
          </p:nvSpPr>
          <p:spPr>
            <a:xfrm>
              <a:off x="1984459" y="1818796"/>
              <a:ext cx="2025920" cy="71076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7. Hacer control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srgbClr val="C00000"/>
                  </a:solidFill>
                  <a:effectLst/>
                  <a:uLnTx/>
                  <a:uFillTx/>
                  <a:latin typeface="Century Gothic" panose="020B0502020202020204" pitchFamily="34" charset="0"/>
                </a:rPr>
                <a:t>y seguimiento</a:t>
              </a:r>
            </a:p>
          </p:txBody>
        </p:sp>
      </p:grpSp>
      <p:sp>
        <p:nvSpPr>
          <p:cNvPr id="46" name="Rectangle 1">
            <a:extLst>
              <a:ext uri="{FF2B5EF4-FFF2-40B4-BE49-F238E27FC236}">
                <a16:creationId xmlns:a16="http://schemas.microsoft.com/office/drawing/2014/main" id="{71C63FA9-F566-40C6-9B91-0A9CE6EBB0D4}"/>
              </a:ext>
            </a:extLst>
          </p:cNvPr>
          <p:cNvSpPr/>
          <p:nvPr/>
        </p:nvSpPr>
        <p:spPr>
          <a:xfrm>
            <a:off x="2279650" y="4255150"/>
            <a:ext cx="7632700" cy="2262462"/>
          </a:xfrm>
          <a:prstGeom prst="rect">
            <a:avLst/>
          </a:prstGeom>
          <a:solidFill>
            <a:srgbClr val="FF5050">
              <a:alpha val="25098"/>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pic>
        <p:nvPicPr>
          <p:cNvPr id="5122" name="Picture 2" descr="Resultado de imagen para ciclos"/>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25543" y="2767689"/>
            <a:ext cx="3390541" cy="329619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FBAED462-10AC-2850-BD21-F7E3A3DFD499}"/>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4" name="Picture 2" descr="Clientes y aliados | Centro de Evaluación | Uniandes">
            <a:extLst>
              <a:ext uri="{FF2B5EF4-FFF2-40B4-BE49-F238E27FC236}">
                <a16:creationId xmlns:a16="http://schemas.microsoft.com/office/drawing/2014/main" id="{574CEEA2-19A7-558A-C45D-1C1541602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número de diapositiva 3">
            <a:extLst>
              <a:ext uri="{FF2B5EF4-FFF2-40B4-BE49-F238E27FC236}">
                <a16:creationId xmlns:a16="http://schemas.microsoft.com/office/drawing/2014/main" id="{35717D79-6059-0236-3981-9A08D92522A9}"/>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33</a:t>
            </a:fld>
            <a:endParaRPr lang="en-US" sz="2000" b="1" dirty="0">
              <a:latin typeface="Century Gothic" panose="020B0502020202020204" pitchFamily="34" charset="0"/>
            </a:endParaRPr>
          </a:p>
        </p:txBody>
      </p:sp>
      <p:sp>
        <p:nvSpPr>
          <p:cNvPr id="7" name="Rectángulo 6">
            <a:extLst>
              <a:ext uri="{FF2B5EF4-FFF2-40B4-BE49-F238E27FC236}">
                <a16:creationId xmlns:a16="http://schemas.microsoft.com/office/drawing/2014/main" id="{85852DC2-357A-7958-344F-AC0941462B9A}"/>
              </a:ext>
            </a:extLst>
          </p:cNvPr>
          <p:cNvSpPr/>
          <p:nvPr/>
        </p:nvSpPr>
        <p:spPr>
          <a:xfrm>
            <a:off x="8399257" y="118110"/>
            <a:ext cx="3150778" cy="261610"/>
          </a:xfrm>
          <a:prstGeom prst="rect">
            <a:avLst/>
          </a:prstGeom>
        </p:spPr>
        <p:txBody>
          <a:bodyPr wrap="square">
            <a:spAutoFit/>
          </a:bodyPr>
          <a:lstStyle/>
          <a:p>
            <a:pPr algn="r"/>
            <a:r>
              <a:rPr lang="es-CO" sz="1100" b="1" dirty="0">
                <a:solidFill>
                  <a:schemeClr val="accent2">
                    <a:lumMod val="50000"/>
                  </a:schemeClr>
                </a:solidFill>
                <a:latin typeface="Century Gothic" panose="020B0502020202020204" pitchFamily="34" charset="0"/>
                <a:sym typeface="Gill Sans Light"/>
              </a:rPr>
              <a:t>Curso</a:t>
            </a:r>
            <a:r>
              <a:rPr lang="es-CO" sz="1100" dirty="0">
                <a:solidFill>
                  <a:schemeClr val="accent2">
                    <a:lumMod val="50000"/>
                  </a:schemeClr>
                </a:solidFill>
                <a:latin typeface="Century Gothic" panose="020B0502020202020204" pitchFamily="34" charset="0"/>
                <a:sym typeface="Gill Sans Light"/>
              </a:rPr>
              <a:t> Análisis de Decisiones de Inversión</a:t>
            </a:r>
            <a:endParaRPr lang="es-CO" sz="1100" dirty="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314987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470868" y="1814732"/>
            <a:ext cx="10359896" cy="826833"/>
          </a:xfrm>
        </p:spPr>
        <p:txBody>
          <a:bodyPr>
            <a:noAutofit/>
          </a:bodyPr>
          <a:lstStyle/>
          <a:p>
            <a:r>
              <a:rPr lang="es-CO" sz="4000" dirty="0">
                <a:latin typeface="Century Gothic" panose="020B0502020202020204" pitchFamily="34" charset="0"/>
              </a:rPr>
              <a:t>BIENVENIDA E INTRODUCCIÓN AL CURSO</a:t>
            </a:r>
          </a:p>
        </p:txBody>
      </p:sp>
      <p:sp>
        <p:nvSpPr>
          <p:cNvPr id="8" name="Rectángulo 7">
            <a:extLst>
              <a:ext uri="{FF2B5EF4-FFF2-40B4-BE49-F238E27FC236}">
                <a16:creationId xmlns:a16="http://schemas.microsoft.com/office/drawing/2014/main" id="{47094242-8D7F-4883-8E64-A43E1E37E5FF}"/>
              </a:ext>
            </a:extLst>
          </p:cNvPr>
          <p:cNvSpPr/>
          <p:nvPr/>
        </p:nvSpPr>
        <p:spPr>
          <a:xfrm>
            <a:off x="1415434" y="118110"/>
            <a:ext cx="2781532" cy="261610"/>
          </a:xfrm>
          <a:prstGeom prst="rect">
            <a:avLst/>
          </a:prstGeom>
        </p:spPr>
        <p:txBody>
          <a:bodyPr wrap="none">
            <a:spAutoFit/>
          </a:bodyPr>
          <a:lstStyle/>
          <a:p>
            <a:pPr algn="r"/>
            <a:r>
              <a:rPr lang="es-CO" sz="1100" b="1" dirty="0">
                <a:solidFill>
                  <a:schemeClr val="accent2">
                    <a:lumMod val="50000"/>
                  </a:schemeClr>
                </a:solidFill>
                <a:latin typeface="Century Gothic" panose="020B0502020202020204" pitchFamily="34" charset="0"/>
                <a:sym typeface="Gill Sans Light"/>
              </a:rPr>
              <a:t>Departamento de Ingeniería Industrial</a:t>
            </a:r>
            <a:endParaRPr lang="es-CO" sz="1100" b="1" dirty="0">
              <a:solidFill>
                <a:schemeClr val="accent2">
                  <a:lumMod val="50000"/>
                </a:schemeClr>
              </a:solidFill>
              <a:latin typeface="Century Gothic" panose="020B0502020202020204" pitchFamily="34" charset="0"/>
            </a:endParaRPr>
          </a:p>
        </p:txBody>
      </p:sp>
      <p:pic>
        <p:nvPicPr>
          <p:cNvPr id="1026" name="Picture 2" descr="Clientes y aliados | Centro de Evaluación | Uniandes">
            <a:extLst>
              <a:ext uri="{FF2B5EF4-FFF2-40B4-BE49-F238E27FC236}">
                <a16:creationId xmlns:a16="http://schemas.microsoft.com/office/drawing/2014/main" id="{D2A00364-D957-B6CC-C8C3-335B3CE9E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pic>
        <p:nvPicPr>
          <p:cNvPr id="12" name="Gráfico 11" descr="Open book contorno">
            <a:extLst>
              <a:ext uri="{FF2B5EF4-FFF2-40B4-BE49-F238E27FC236}">
                <a16:creationId xmlns:a16="http://schemas.microsoft.com/office/drawing/2014/main" id="{52403B49-6EB3-5618-7D88-A91409E36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4957" y="3342889"/>
            <a:ext cx="2695807" cy="2695807"/>
          </a:xfrm>
          <a:prstGeom prst="rect">
            <a:avLst/>
          </a:prstGeom>
        </p:spPr>
      </p:pic>
      <p:sp>
        <p:nvSpPr>
          <p:cNvPr id="4" name="CuadroTexto 3">
            <a:extLst>
              <a:ext uri="{FF2B5EF4-FFF2-40B4-BE49-F238E27FC236}">
                <a16:creationId xmlns:a16="http://schemas.microsoft.com/office/drawing/2014/main" id="{A38E0B6B-D2CF-F23C-06DE-D242244F5FC3}"/>
              </a:ext>
            </a:extLst>
          </p:cNvPr>
          <p:cNvSpPr txBox="1"/>
          <p:nvPr/>
        </p:nvSpPr>
        <p:spPr>
          <a:xfrm>
            <a:off x="1045027" y="3342889"/>
            <a:ext cx="6349598" cy="2492990"/>
          </a:xfrm>
          <a:prstGeom prst="rect">
            <a:avLst/>
          </a:prstGeom>
          <a:noFill/>
        </p:spPr>
        <p:txBody>
          <a:bodyPr wrap="square" lIns="91440" tIns="45720" rIns="91440" bIns="45720" rtlCol="0" anchor="t">
            <a:spAutoFit/>
          </a:bodyPr>
          <a:lstStyle/>
          <a:p>
            <a:r>
              <a:rPr lang="es-CO" sz="1600" b="1" u="sng" dirty="0">
                <a:solidFill>
                  <a:schemeClr val="bg1"/>
                </a:solidFill>
                <a:latin typeface="Century Gothic"/>
              </a:rPr>
              <a:t>													</a:t>
            </a:r>
            <a:endParaRPr lang="es-CO" sz="2000" b="1" u="sng" dirty="0">
              <a:solidFill>
                <a:schemeClr val="bg1"/>
              </a:solidFill>
              <a:latin typeface="Century Gothic"/>
            </a:endParaRPr>
          </a:p>
          <a:p>
            <a:endParaRPr lang="es-CO" sz="1000" b="1" dirty="0">
              <a:solidFill>
                <a:schemeClr val="bg1"/>
              </a:solidFill>
              <a:latin typeface="Century Gothic" panose="020B0502020202020204" pitchFamily="34" charset="0"/>
            </a:endParaRPr>
          </a:p>
          <a:p>
            <a:r>
              <a:rPr lang="es-CO" sz="2000" b="1" dirty="0">
                <a:solidFill>
                  <a:schemeClr val="bg1"/>
                </a:solidFill>
                <a:latin typeface="Century Gothic"/>
              </a:rPr>
              <a:t>DEPARTAMENTO DE INGENIERÍA INDUSTRIAL</a:t>
            </a:r>
          </a:p>
          <a:p>
            <a:r>
              <a:rPr lang="es-CO" sz="2000" b="1" dirty="0">
                <a:solidFill>
                  <a:schemeClr val="bg1"/>
                </a:solidFill>
                <a:latin typeface="Century Gothic"/>
              </a:rPr>
              <a:t>FACULTAD DE INGENIERÍA</a:t>
            </a:r>
          </a:p>
          <a:p>
            <a:r>
              <a:rPr lang="es-CO" sz="1000" b="1" u="sng" dirty="0">
                <a:solidFill>
                  <a:schemeClr val="bg1"/>
                </a:solidFill>
                <a:latin typeface="Century Gothic"/>
              </a:rPr>
              <a:t>													</a:t>
            </a:r>
          </a:p>
          <a:p>
            <a:endParaRPr lang="es-CO" sz="2000" b="1" dirty="0">
              <a:solidFill>
                <a:schemeClr val="bg1"/>
              </a:solidFill>
              <a:latin typeface="Century Gothic" panose="020B0502020202020204" pitchFamily="34" charset="0"/>
            </a:endParaRPr>
          </a:p>
          <a:p>
            <a:r>
              <a:rPr lang="es-CO" sz="2000" b="1" dirty="0">
                <a:solidFill>
                  <a:schemeClr val="bg1"/>
                </a:solidFill>
                <a:latin typeface="Century Gothic"/>
              </a:rPr>
              <a:t>Curso       </a:t>
            </a:r>
            <a:r>
              <a:rPr lang="es-CO" sz="2000" dirty="0">
                <a:solidFill>
                  <a:schemeClr val="bg1"/>
                </a:solidFill>
                <a:latin typeface="Century Gothic"/>
              </a:rPr>
              <a:t>ANÁLISIS DE DECISIONES DE INVERSIÓN</a:t>
            </a:r>
          </a:p>
          <a:p>
            <a:r>
              <a:rPr lang="es-CO" sz="2000" b="1" dirty="0">
                <a:solidFill>
                  <a:schemeClr val="bg1"/>
                </a:solidFill>
                <a:latin typeface="Century Gothic"/>
              </a:rPr>
              <a:t>Correo     </a:t>
            </a:r>
            <a:r>
              <a:rPr lang="es-CO" sz="2000" dirty="0" err="1">
                <a:solidFill>
                  <a:schemeClr val="bg1"/>
                </a:solidFill>
                <a:latin typeface="Century Gothic"/>
              </a:rPr>
              <a:t>cursoanadec@uniandes.edu.co</a:t>
            </a:r>
            <a:endParaRPr lang="es-CO" sz="2000" dirty="0">
              <a:solidFill>
                <a:schemeClr val="bg1"/>
              </a:solidFill>
              <a:latin typeface="Century Gothic"/>
            </a:endParaRPr>
          </a:p>
          <a:p>
            <a:endParaRPr lang="es-CO" sz="2000" b="1" dirty="0">
              <a:solidFill>
                <a:schemeClr val="bg1"/>
              </a:solidFill>
              <a:latin typeface="Century Gothic" panose="020B0502020202020204" pitchFamily="34" charset="0"/>
            </a:endParaRPr>
          </a:p>
        </p:txBody>
      </p:sp>
      <p:sp>
        <p:nvSpPr>
          <p:cNvPr id="5" name="Rectángulo 4">
            <a:extLst>
              <a:ext uri="{FF2B5EF4-FFF2-40B4-BE49-F238E27FC236}">
                <a16:creationId xmlns:a16="http://schemas.microsoft.com/office/drawing/2014/main" id="{BCC2DCC1-6D7D-CA61-70C2-CCF499619F08}"/>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81300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a:latin typeface="Century Gothic" panose="020B0502020202020204" pitchFamily="34" charset="0"/>
              </a:rPr>
              <a:t>ANÁLISIS DE DECISIONES DE INVERSIÓN</a:t>
            </a:r>
            <a:endParaRPr lang="es-CO" sz="3200" i="1">
              <a:latin typeface="Century Gothic" panose="020B0502020202020204" pitchFamily="34" charset="0"/>
            </a:endParaRPr>
          </a:p>
        </p:txBody>
      </p:sp>
      <p:sp>
        <p:nvSpPr>
          <p:cNvPr id="18" name="Rectángulo 17"/>
          <p:cNvSpPr/>
          <p:nvPr/>
        </p:nvSpPr>
        <p:spPr>
          <a:xfrm>
            <a:off x="3178417" y="2199317"/>
            <a:ext cx="2977097" cy="369332"/>
          </a:xfrm>
          <a:prstGeom prst="rect">
            <a:avLst/>
          </a:prstGeom>
        </p:spPr>
        <p:txBody>
          <a:bodyPr wrap="none">
            <a:spAutoFit/>
          </a:bodyPr>
          <a:lstStyle/>
          <a:p>
            <a:pPr>
              <a:buClr>
                <a:schemeClr val="accent3">
                  <a:lumMod val="75000"/>
                </a:schemeClr>
              </a:buClr>
            </a:pPr>
            <a:r>
              <a:rPr lang="es-CO" b="1">
                <a:solidFill>
                  <a:srgbClr val="C00000"/>
                </a:solidFill>
                <a:latin typeface="Century Gothic" panose="020B0502020202020204" pitchFamily="34" charset="0"/>
              </a:rPr>
              <a:t>ES UN CURSO UNIFICADO</a:t>
            </a:r>
          </a:p>
        </p:txBody>
      </p:sp>
      <p:sp>
        <p:nvSpPr>
          <p:cNvPr id="20" name="Rectángulo 19"/>
          <p:cNvSpPr/>
          <p:nvPr/>
        </p:nvSpPr>
        <p:spPr>
          <a:xfrm>
            <a:off x="3178418" y="2723217"/>
            <a:ext cx="8558956" cy="3293209"/>
          </a:xfrm>
          <a:prstGeom prst="rect">
            <a:avLst/>
          </a:prstGeom>
        </p:spPr>
        <p:txBody>
          <a:bodyPr wrap="square" lIns="91440" tIns="45720" rIns="91440" bIns="45720" anchor="t">
            <a:spAutoFit/>
          </a:bodyPr>
          <a:lstStyle/>
          <a:p>
            <a:pPr>
              <a:buClr>
                <a:schemeClr val="accent3">
                  <a:lumMod val="75000"/>
                </a:schemeClr>
              </a:buClr>
            </a:pPr>
            <a:r>
              <a:rPr lang="es-CO" sz="1600">
                <a:solidFill>
                  <a:schemeClr val="accent1"/>
                </a:solidFill>
                <a:latin typeface="Century Gothic"/>
              </a:rPr>
              <a:t>El equipo del curso está compuesto por:</a:t>
            </a:r>
          </a:p>
          <a:p>
            <a:pPr>
              <a:buClr>
                <a:schemeClr val="accent3">
                  <a:lumMod val="75000"/>
                </a:schemeClr>
              </a:buClr>
            </a:pPr>
            <a:endParaRPr lang="es-CO" sz="1600">
              <a:solidFill>
                <a:schemeClr val="accent1"/>
              </a:solidFill>
              <a:latin typeface="Century Gothic" panose="020B0502020202020204" pitchFamily="34" charset="0"/>
            </a:endParaRPr>
          </a:p>
          <a:p>
            <a:pPr marL="285750" indent="-285750">
              <a:buClr>
                <a:schemeClr val="accent3">
                  <a:lumMod val="75000"/>
                </a:schemeClr>
              </a:buClr>
              <a:buFont typeface="Courier New" panose="02070309020205020404" pitchFamily="49" charset="0"/>
              <a:buChar char="o"/>
            </a:pPr>
            <a:r>
              <a:rPr lang="es-CO" sz="1600">
                <a:solidFill>
                  <a:schemeClr val="accent1"/>
                </a:solidFill>
                <a:latin typeface="Century Gothic"/>
              </a:rPr>
              <a:t>Once (11) secciones magistrales.</a:t>
            </a:r>
          </a:p>
          <a:p>
            <a:pPr marL="285750" indent="-285750">
              <a:buClr>
                <a:schemeClr val="accent3">
                  <a:lumMod val="75000"/>
                </a:schemeClr>
              </a:buClr>
              <a:buFont typeface="Courier New" panose="02070309020205020404" pitchFamily="49" charset="0"/>
              <a:buChar char="o"/>
            </a:pPr>
            <a:endParaRPr lang="es-CO" sz="1600">
              <a:solidFill>
                <a:schemeClr val="accent1"/>
              </a:solidFill>
              <a:latin typeface="Century Gothic" panose="020B0502020202020204" pitchFamily="34" charset="0"/>
            </a:endParaRPr>
          </a:p>
          <a:p>
            <a:pPr marL="285750" indent="-285750" algn="just">
              <a:buClr>
                <a:schemeClr val="accent3">
                  <a:lumMod val="75000"/>
                </a:schemeClr>
              </a:buClr>
              <a:buFont typeface="Courier New" panose="02070309020205020404" pitchFamily="49" charset="0"/>
              <a:buChar char="o"/>
            </a:pPr>
            <a:r>
              <a:rPr lang="es-CO" sz="1600">
                <a:solidFill>
                  <a:schemeClr val="accent1"/>
                </a:solidFill>
                <a:latin typeface="Century Gothic"/>
              </a:rPr>
              <a:t>Siete (7) profesores: cuatro (4) profesores de planta y tres (3) profesores de cátedra.</a:t>
            </a:r>
          </a:p>
          <a:p>
            <a:pPr marL="285750" indent="-285750">
              <a:buClr>
                <a:schemeClr val="accent3">
                  <a:lumMod val="75000"/>
                </a:schemeClr>
              </a:buClr>
              <a:buFont typeface="Courier New" panose="02070309020205020404" pitchFamily="49" charset="0"/>
              <a:buChar char="o"/>
            </a:pPr>
            <a:endParaRPr lang="es-CO" sz="1600">
              <a:solidFill>
                <a:schemeClr val="accent1"/>
              </a:solidFill>
              <a:latin typeface="Century Gothic" panose="020B0502020202020204" pitchFamily="34" charset="0"/>
            </a:endParaRPr>
          </a:p>
          <a:p>
            <a:pPr marL="285750" indent="-285750">
              <a:buClr>
                <a:schemeClr val="accent3">
                  <a:lumMod val="75000"/>
                </a:schemeClr>
              </a:buClr>
              <a:buFont typeface="Courier New" panose="02070309020205020404" pitchFamily="49" charset="0"/>
              <a:buChar char="o"/>
            </a:pPr>
            <a:r>
              <a:rPr lang="es-CO" sz="1600">
                <a:solidFill>
                  <a:schemeClr val="accent1"/>
                </a:solidFill>
                <a:latin typeface="Century Gothic"/>
              </a:rPr>
              <a:t>Seis (6) asistentes graduados.</a:t>
            </a:r>
          </a:p>
          <a:p>
            <a:pPr>
              <a:buClr>
                <a:schemeClr val="accent3">
                  <a:lumMod val="75000"/>
                </a:schemeClr>
              </a:buClr>
            </a:pPr>
            <a:endParaRPr lang="es-CO" sz="1600">
              <a:solidFill>
                <a:schemeClr val="accent1"/>
              </a:solidFill>
              <a:latin typeface="Century Gothic" panose="020B0502020202020204" pitchFamily="34" charset="0"/>
            </a:endParaRPr>
          </a:p>
          <a:p>
            <a:pPr marL="285750" indent="-285750">
              <a:buClr>
                <a:schemeClr val="accent3">
                  <a:lumMod val="75000"/>
                </a:schemeClr>
              </a:buClr>
              <a:buFont typeface="Courier New" panose="02070309020205020404" pitchFamily="49" charset="0"/>
              <a:buChar char="o"/>
            </a:pPr>
            <a:r>
              <a:rPr lang="es-CO" sz="1600">
                <a:solidFill>
                  <a:schemeClr val="accent1"/>
                </a:solidFill>
                <a:latin typeface="Century Gothic"/>
              </a:rPr>
              <a:t>Diecisiete (17) monitores.</a:t>
            </a:r>
          </a:p>
          <a:p>
            <a:pPr>
              <a:buClr>
                <a:schemeClr val="accent3">
                  <a:lumMod val="75000"/>
                </a:schemeClr>
              </a:buClr>
            </a:pPr>
            <a:endParaRPr lang="es-CO" sz="1600">
              <a:solidFill>
                <a:schemeClr val="accent1"/>
              </a:solidFill>
              <a:latin typeface="Century Gothic" panose="020B0502020202020204" pitchFamily="34" charset="0"/>
            </a:endParaRPr>
          </a:p>
          <a:p>
            <a:pPr marL="285750" indent="-285750">
              <a:buClr>
                <a:schemeClr val="accent3">
                  <a:lumMod val="75000"/>
                </a:schemeClr>
              </a:buClr>
              <a:buFont typeface="Courier New" panose="02070309020205020404" pitchFamily="49" charset="0"/>
              <a:buChar char="o"/>
            </a:pPr>
            <a:r>
              <a:rPr lang="es-CO" sz="1600">
                <a:solidFill>
                  <a:schemeClr val="accent1"/>
                </a:solidFill>
                <a:latin typeface="Century Gothic"/>
              </a:rPr>
              <a:t>Seiscientos cuarenta y cuatro (644) Estudiantes.</a:t>
            </a:r>
          </a:p>
          <a:p>
            <a:pPr marL="285750" indent="-285750">
              <a:buClr>
                <a:schemeClr val="accent3">
                  <a:lumMod val="75000"/>
                </a:schemeClr>
              </a:buClr>
              <a:buFont typeface="Courier New" panose="02070309020205020404" pitchFamily="49" charset="0"/>
              <a:buChar char="o"/>
            </a:pPr>
            <a:endParaRPr lang="es-CO" sz="1600">
              <a:solidFill>
                <a:schemeClr val="accent1"/>
              </a:solidFill>
              <a:latin typeface="Century Gothic" panose="020B0502020202020204" pitchFamily="34" charset="0"/>
            </a:endParaRPr>
          </a:p>
        </p:txBody>
      </p:sp>
      <p:sp>
        <p:nvSpPr>
          <p:cNvPr id="5" name="Rectángulo 4">
            <a:extLst>
              <a:ext uri="{FF2B5EF4-FFF2-40B4-BE49-F238E27FC236}">
                <a16:creationId xmlns:a16="http://schemas.microsoft.com/office/drawing/2014/main" id="{A17748EB-9290-E656-C045-1A674295B31C}"/>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8" name="Picture 2" descr="Clientes y aliados | Centro de Evaluación | Uniandes">
            <a:extLst>
              <a:ext uri="{FF2B5EF4-FFF2-40B4-BE49-F238E27FC236}">
                <a16:creationId xmlns:a16="http://schemas.microsoft.com/office/drawing/2014/main" id="{9BF42DC1-5A3F-1C66-4208-D68CB882D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A44F9786-D57B-8B51-2781-433CAF1D3C72}"/>
              </a:ext>
            </a:extLst>
          </p:cNvPr>
          <p:cNvPicPr>
            <a:picLocks noChangeAspect="1"/>
          </p:cNvPicPr>
          <p:nvPr/>
        </p:nvPicPr>
        <p:blipFill>
          <a:blip r:embed="rId3"/>
          <a:stretch>
            <a:fillRect/>
          </a:stretch>
        </p:blipFill>
        <p:spPr>
          <a:xfrm>
            <a:off x="641965" y="3382143"/>
            <a:ext cx="2578308" cy="1354619"/>
          </a:xfrm>
          <a:prstGeom prst="rect">
            <a:avLst/>
          </a:prstGeom>
        </p:spPr>
      </p:pic>
      <p:sp>
        <p:nvSpPr>
          <p:cNvPr id="9" name="Rectángulo 8">
            <a:extLst>
              <a:ext uri="{FF2B5EF4-FFF2-40B4-BE49-F238E27FC236}">
                <a16:creationId xmlns:a16="http://schemas.microsoft.com/office/drawing/2014/main" id="{74A393AE-F0AF-5BF3-6D7B-EB83018B819D}"/>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
        <p:nvSpPr>
          <p:cNvPr id="10" name="Marcador de número de diapositiva 3">
            <a:extLst>
              <a:ext uri="{FF2B5EF4-FFF2-40B4-BE49-F238E27FC236}">
                <a16:creationId xmlns:a16="http://schemas.microsoft.com/office/drawing/2014/main" id="{B9E81866-F63D-60E1-C829-D88A7D013125}"/>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4</a:t>
            </a:fld>
            <a:endParaRPr lang="en-US" sz="2000" b="1">
              <a:latin typeface="Century Gothic" panose="020B0502020202020204" pitchFamily="34" charset="0"/>
            </a:endParaRPr>
          </a:p>
        </p:txBody>
      </p:sp>
    </p:spTree>
    <p:extLst>
      <p:ext uri="{BB962C8B-B14F-4D97-AF65-F5344CB8AC3E}">
        <p14:creationId xmlns:p14="http://schemas.microsoft.com/office/powerpoint/2010/main" val="36297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blinds(horizontal)">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blinds(horizontal)">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
                                            <p:txEl>
                                              <p:pRg st="4" end="4"/>
                                            </p:txEl>
                                          </p:spTgt>
                                        </p:tgtEl>
                                        <p:attrNameLst>
                                          <p:attrName>style.visibility</p:attrName>
                                        </p:attrNameLst>
                                      </p:cBhvr>
                                      <p:to>
                                        <p:strVal val="visible"/>
                                      </p:to>
                                    </p:set>
                                    <p:animEffect transition="in" filter="blinds(horizontal)">
                                      <p:cBhvr>
                                        <p:cTn id="22" dur="500"/>
                                        <p:tgtEl>
                                          <p:spTgt spid="20">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
                                            <p:txEl>
                                              <p:pRg st="6" end="6"/>
                                            </p:txEl>
                                          </p:spTgt>
                                        </p:tgtEl>
                                        <p:attrNameLst>
                                          <p:attrName>style.visibility</p:attrName>
                                        </p:attrNameLst>
                                      </p:cBhvr>
                                      <p:to>
                                        <p:strVal val="visible"/>
                                      </p:to>
                                    </p:set>
                                    <p:animEffect transition="in" filter="blinds(horizontal)">
                                      <p:cBhvr>
                                        <p:cTn id="27" dur="500"/>
                                        <p:tgtEl>
                                          <p:spTgt spid="2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
                                            <p:txEl>
                                              <p:pRg st="8" end="8"/>
                                            </p:txEl>
                                          </p:spTgt>
                                        </p:tgtEl>
                                        <p:attrNameLst>
                                          <p:attrName>style.visibility</p:attrName>
                                        </p:attrNameLst>
                                      </p:cBhvr>
                                      <p:to>
                                        <p:strVal val="visible"/>
                                      </p:to>
                                    </p:set>
                                    <p:animEffect transition="in" filter="blinds(horizontal)">
                                      <p:cBhvr>
                                        <p:cTn id="32" dur="500"/>
                                        <p:tgtEl>
                                          <p:spTgt spid="20">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0">
                                            <p:txEl>
                                              <p:pRg st="10" end="10"/>
                                            </p:txEl>
                                          </p:spTgt>
                                        </p:tgtEl>
                                        <p:attrNameLst>
                                          <p:attrName>style.visibility</p:attrName>
                                        </p:attrNameLst>
                                      </p:cBhvr>
                                      <p:to>
                                        <p:strVal val="visible"/>
                                      </p:to>
                                    </p:set>
                                    <p:animEffect transition="in" filter="blinds(horizontal)">
                                      <p:cBhvr>
                                        <p:cTn id="37" dur="500"/>
                                        <p:tgtEl>
                                          <p:spTgt spid="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7A91FD1F-1E5B-4F69-9F52-E4C976CB20ED}"/>
              </a:ext>
            </a:extLst>
          </p:cNvPr>
          <p:cNvSpPr>
            <a:spLocks noGrp="1"/>
          </p:cNvSpPr>
          <p:nvPr>
            <p:ph type="title"/>
          </p:nvPr>
        </p:nvSpPr>
        <p:spPr/>
        <p:txBody>
          <a:bodyPr>
            <a:normAutofit/>
          </a:bodyPr>
          <a:lstStyle/>
          <a:p>
            <a:r>
              <a:rPr lang="es-CO" sz="3200">
                <a:latin typeface="Century Gothic" panose="020B0502020202020204" pitchFamily="34" charset="0"/>
              </a:rPr>
              <a:t>TEMÁTICA</a:t>
            </a:r>
          </a:p>
        </p:txBody>
      </p:sp>
      <p:grpSp>
        <p:nvGrpSpPr>
          <p:cNvPr id="11" name="Grupo 10">
            <a:extLst>
              <a:ext uri="{FF2B5EF4-FFF2-40B4-BE49-F238E27FC236}">
                <a16:creationId xmlns:a16="http://schemas.microsoft.com/office/drawing/2014/main" id="{C86799BC-5F10-7F6E-A5CC-63049DA740B9}"/>
              </a:ext>
            </a:extLst>
          </p:cNvPr>
          <p:cNvGrpSpPr/>
          <p:nvPr/>
        </p:nvGrpSpPr>
        <p:grpSpPr>
          <a:xfrm>
            <a:off x="2518741" y="1984911"/>
            <a:ext cx="8836686" cy="1015578"/>
            <a:chOff x="2518741" y="1984911"/>
            <a:chExt cx="8836686" cy="1015578"/>
          </a:xfrm>
        </p:grpSpPr>
        <p:sp>
          <p:nvSpPr>
            <p:cNvPr id="2" name="Rectángulo 1">
              <a:extLst>
                <a:ext uri="{FF2B5EF4-FFF2-40B4-BE49-F238E27FC236}">
                  <a16:creationId xmlns:a16="http://schemas.microsoft.com/office/drawing/2014/main" id="{8F837980-0A38-47A1-8A30-C7AFF3A98D5A}"/>
                </a:ext>
              </a:extLst>
            </p:cNvPr>
            <p:cNvSpPr/>
            <p:nvPr/>
          </p:nvSpPr>
          <p:spPr>
            <a:xfrm>
              <a:off x="2518741" y="1984911"/>
              <a:ext cx="8836686" cy="369332"/>
            </a:xfrm>
            <a:prstGeom prst="rect">
              <a:avLst/>
            </a:prstGeom>
          </p:spPr>
          <p:txBody>
            <a:bodyPr wrap="square">
              <a:spAutoFit/>
            </a:bodyPr>
            <a:lstStyle/>
            <a:p>
              <a:pPr>
                <a:buClr>
                  <a:srgbClr val="2C7C9F"/>
                </a:buClr>
              </a:pPr>
              <a:r>
                <a:rPr lang="es-ES_tradnl" b="1" u="sng">
                  <a:solidFill>
                    <a:srgbClr val="C00000"/>
                  </a:solidFill>
                  <a:latin typeface="Century Gothic" panose="020B0502020202020204" pitchFamily="34" charset="0"/>
                </a:rPr>
                <a:t>Parte I																	</a:t>
              </a:r>
              <a:endParaRPr lang="es-ES_tradnl" u="sng">
                <a:solidFill>
                  <a:srgbClr val="C00000"/>
                </a:solidFill>
                <a:latin typeface="Century Gothic" panose="020B0502020202020204" pitchFamily="34" charset="0"/>
              </a:endParaRPr>
            </a:p>
          </p:txBody>
        </p:sp>
        <p:sp>
          <p:nvSpPr>
            <p:cNvPr id="10" name="Rectángulo 9">
              <a:extLst>
                <a:ext uri="{FF2B5EF4-FFF2-40B4-BE49-F238E27FC236}">
                  <a16:creationId xmlns:a16="http://schemas.microsoft.com/office/drawing/2014/main" id="{4875DF70-8BDA-4D3D-AC69-E80F9C27696E}"/>
                </a:ext>
              </a:extLst>
            </p:cNvPr>
            <p:cNvSpPr/>
            <p:nvPr/>
          </p:nvSpPr>
          <p:spPr>
            <a:xfrm>
              <a:off x="2727809" y="2261825"/>
              <a:ext cx="8418551" cy="738664"/>
            </a:xfrm>
            <a:prstGeom prst="rect">
              <a:avLst/>
            </a:prstGeom>
          </p:spPr>
          <p:txBody>
            <a:bodyPr wrap="square" lIns="91440" tIns="45720" rIns="91440" bIns="45720" anchor="t">
              <a:spAutoFit/>
            </a:bodyPr>
            <a:lstStyle/>
            <a:p>
              <a:pPr algn="just">
                <a:buClr>
                  <a:schemeClr val="accent2">
                    <a:lumMod val="75000"/>
                  </a:schemeClr>
                </a:buClr>
              </a:pPr>
              <a:r>
                <a:rPr lang="es-ES_tradnl" sz="1400" b="1">
                  <a:solidFill>
                    <a:srgbClr val="FF5050"/>
                  </a:solidFill>
                  <a:latin typeface="Century Gothic"/>
                </a:rPr>
                <a:t>Semana 1 – Semana 3</a:t>
              </a:r>
            </a:p>
            <a:p>
              <a:pPr marL="285750" indent="-285750" algn="just">
                <a:buClr>
                  <a:schemeClr val="accent2">
                    <a:lumMod val="75000"/>
                  </a:schemeClr>
                </a:buClr>
                <a:buFont typeface="Wingdings" panose="05000000000000000000" pitchFamily="2" charset="2"/>
                <a:buChar char="ü"/>
              </a:pPr>
              <a:r>
                <a:rPr lang="es-ES_tradnl" sz="1400" b="1">
                  <a:solidFill>
                    <a:schemeClr val="accent1"/>
                  </a:solidFill>
                  <a:latin typeface="Century Gothic"/>
                </a:rPr>
                <a:t>Módulo 1: </a:t>
              </a:r>
              <a:r>
                <a:rPr lang="es-ES_tradnl" sz="1400">
                  <a:solidFill>
                    <a:schemeClr val="accent1"/>
                  </a:solidFill>
                  <a:latin typeface="Century Gothic"/>
                </a:rPr>
                <a:t>Costo de Oportunidad y Valor del Dinero en el Tiempo.</a:t>
              </a:r>
            </a:p>
            <a:p>
              <a:pPr marL="285750" indent="-285750" algn="just">
                <a:buClr>
                  <a:schemeClr val="accent2">
                    <a:lumMod val="75000"/>
                  </a:schemeClr>
                </a:buClr>
                <a:buFont typeface="Wingdings" panose="05000000000000000000" pitchFamily="2" charset="2"/>
                <a:buChar char="ü"/>
              </a:pPr>
              <a:r>
                <a:rPr lang="es-ES_tradnl" sz="1400" b="1">
                  <a:solidFill>
                    <a:schemeClr val="accent1"/>
                  </a:solidFill>
                  <a:latin typeface="Century Gothic"/>
                </a:rPr>
                <a:t>Módulo 2: </a:t>
              </a:r>
              <a:r>
                <a:rPr lang="es-ES_tradnl" sz="1400">
                  <a:solidFill>
                    <a:schemeClr val="accent1"/>
                  </a:solidFill>
                  <a:latin typeface="Century Gothic"/>
                </a:rPr>
                <a:t>Concepto de Interés.</a:t>
              </a:r>
            </a:p>
          </p:txBody>
        </p:sp>
      </p:grpSp>
      <p:sp>
        <p:nvSpPr>
          <p:cNvPr id="6" name="Rectángulo 5">
            <a:extLst>
              <a:ext uri="{FF2B5EF4-FFF2-40B4-BE49-F238E27FC236}">
                <a16:creationId xmlns:a16="http://schemas.microsoft.com/office/drawing/2014/main" id="{7BBE235E-2278-3AC3-9EBA-120DB3DD0077}"/>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13" name="Picture 2" descr="Clientes y aliados | Centro de Evaluación | Uniandes">
            <a:extLst>
              <a:ext uri="{FF2B5EF4-FFF2-40B4-BE49-F238E27FC236}">
                <a16:creationId xmlns:a16="http://schemas.microsoft.com/office/drawing/2014/main" id="{AEFCFF8F-6019-6F21-D17E-B4ECFE065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o 2">
            <a:extLst>
              <a:ext uri="{FF2B5EF4-FFF2-40B4-BE49-F238E27FC236}">
                <a16:creationId xmlns:a16="http://schemas.microsoft.com/office/drawing/2014/main" id="{0C33B289-7579-BCA0-5C71-244F494A2809}"/>
              </a:ext>
            </a:extLst>
          </p:cNvPr>
          <p:cNvGrpSpPr/>
          <p:nvPr/>
        </p:nvGrpSpPr>
        <p:grpSpPr>
          <a:xfrm>
            <a:off x="2503441" y="2976384"/>
            <a:ext cx="8575685" cy="1045989"/>
            <a:chOff x="2503441" y="3484384"/>
            <a:chExt cx="8575685" cy="1045989"/>
          </a:xfrm>
        </p:grpSpPr>
        <p:sp>
          <p:nvSpPr>
            <p:cNvPr id="31" name="Rectángulo 30">
              <a:extLst>
                <a:ext uri="{FF2B5EF4-FFF2-40B4-BE49-F238E27FC236}">
                  <a16:creationId xmlns:a16="http://schemas.microsoft.com/office/drawing/2014/main" id="{BC3ECBA8-7DC4-45AB-821F-6BC9F8FAE96C}"/>
                </a:ext>
              </a:extLst>
            </p:cNvPr>
            <p:cNvSpPr/>
            <p:nvPr/>
          </p:nvSpPr>
          <p:spPr>
            <a:xfrm>
              <a:off x="2503441" y="3484384"/>
              <a:ext cx="8575685" cy="369332"/>
            </a:xfrm>
            <a:prstGeom prst="rect">
              <a:avLst/>
            </a:prstGeom>
          </p:spPr>
          <p:txBody>
            <a:bodyPr wrap="square">
              <a:spAutoFit/>
            </a:bodyPr>
            <a:lstStyle/>
            <a:p>
              <a:pPr>
                <a:buClr>
                  <a:srgbClr val="2C7C9F"/>
                </a:buClr>
              </a:pPr>
              <a:r>
                <a:rPr lang="es-ES_tradnl" b="1" u="sng">
                  <a:solidFill>
                    <a:srgbClr val="C00000"/>
                  </a:solidFill>
                  <a:latin typeface="Century Gothic" panose="020B0502020202020204" pitchFamily="34" charset="0"/>
                </a:rPr>
                <a:t>Parte II																	</a:t>
              </a:r>
              <a:endParaRPr lang="es-ES_tradnl" u="sng">
                <a:solidFill>
                  <a:srgbClr val="C00000"/>
                </a:solidFill>
                <a:latin typeface="Century Gothic" panose="020B0502020202020204" pitchFamily="34" charset="0"/>
              </a:endParaRPr>
            </a:p>
          </p:txBody>
        </p:sp>
        <p:sp>
          <p:nvSpPr>
            <p:cNvPr id="4" name="Rectángulo 3">
              <a:extLst>
                <a:ext uri="{FF2B5EF4-FFF2-40B4-BE49-F238E27FC236}">
                  <a16:creationId xmlns:a16="http://schemas.microsoft.com/office/drawing/2014/main" id="{E97093F1-E67C-561B-EF5B-02285922DCE3}"/>
                </a:ext>
              </a:extLst>
            </p:cNvPr>
            <p:cNvSpPr/>
            <p:nvPr/>
          </p:nvSpPr>
          <p:spPr>
            <a:xfrm>
              <a:off x="2764456" y="3791709"/>
              <a:ext cx="8114559" cy="738664"/>
            </a:xfrm>
            <a:prstGeom prst="rect">
              <a:avLst/>
            </a:prstGeom>
          </p:spPr>
          <p:txBody>
            <a:bodyPr wrap="square" lIns="91440" tIns="45720" rIns="91440" bIns="45720" anchor="t">
              <a:spAutoFit/>
            </a:bodyPr>
            <a:lstStyle/>
            <a:p>
              <a:pPr algn="just">
                <a:buClr>
                  <a:schemeClr val="accent2">
                    <a:lumMod val="75000"/>
                  </a:schemeClr>
                </a:buClr>
              </a:pPr>
              <a:r>
                <a:rPr lang="es-ES_tradnl" sz="1400" b="1">
                  <a:solidFill>
                    <a:srgbClr val="FF5050"/>
                  </a:solidFill>
                  <a:latin typeface="Century Gothic"/>
                </a:rPr>
                <a:t>Semana 4 – Semana 5</a:t>
              </a:r>
            </a:p>
            <a:p>
              <a:pPr marL="285750" indent="-285750" algn="just">
                <a:buClr>
                  <a:schemeClr val="accent2">
                    <a:lumMod val="75000"/>
                  </a:schemeClr>
                </a:buClr>
                <a:buFont typeface="Wingdings" panose="05000000000000000000" pitchFamily="2" charset="2"/>
                <a:buChar char="ü"/>
              </a:pPr>
              <a:r>
                <a:rPr lang="es-ES_tradnl" sz="1400" b="1">
                  <a:solidFill>
                    <a:schemeClr val="accent1"/>
                  </a:solidFill>
                  <a:latin typeface="Century Gothic"/>
                </a:rPr>
                <a:t>Módulo 3: </a:t>
              </a:r>
              <a:r>
                <a:rPr lang="es-ES_tradnl" sz="1400">
                  <a:solidFill>
                    <a:schemeClr val="accent1"/>
                  </a:solidFill>
                  <a:latin typeface="Century Gothic"/>
                </a:rPr>
                <a:t>Relaciones de Equivalencia.</a:t>
              </a:r>
              <a:endParaRPr lang="es-ES_tradnl" sz="1400" b="1">
                <a:solidFill>
                  <a:schemeClr val="accent1"/>
                </a:solidFill>
                <a:latin typeface="Century Gothic"/>
              </a:endParaRPr>
            </a:p>
            <a:p>
              <a:pPr marL="285750" indent="-285750" algn="just">
                <a:buClr>
                  <a:schemeClr val="accent2">
                    <a:lumMod val="75000"/>
                  </a:schemeClr>
                </a:buClr>
                <a:buFont typeface="Wingdings" panose="05000000000000000000" pitchFamily="2" charset="2"/>
                <a:buChar char="ü"/>
              </a:pPr>
              <a:r>
                <a:rPr lang="es-ES_tradnl" sz="1400" b="1">
                  <a:solidFill>
                    <a:schemeClr val="accent1"/>
                  </a:solidFill>
                  <a:latin typeface="Century Gothic"/>
                </a:rPr>
                <a:t>Módulo 4: </a:t>
              </a:r>
              <a:r>
                <a:rPr lang="es-ES_tradnl" sz="1400">
                  <a:solidFill>
                    <a:schemeClr val="accent1"/>
                  </a:solidFill>
                  <a:latin typeface="Century Gothic"/>
                </a:rPr>
                <a:t>Indicadores de Bondad Financiera.</a:t>
              </a:r>
              <a:endParaRPr lang="es-ES_tradnl" sz="1400" b="1">
                <a:solidFill>
                  <a:schemeClr val="accent1"/>
                </a:solidFill>
                <a:latin typeface="Century Gothic"/>
              </a:endParaRPr>
            </a:p>
          </p:txBody>
        </p:sp>
      </p:grpSp>
      <p:grpSp>
        <p:nvGrpSpPr>
          <p:cNvPr id="21" name="Grupo 20">
            <a:extLst>
              <a:ext uri="{FF2B5EF4-FFF2-40B4-BE49-F238E27FC236}">
                <a16:creationId xmlns:a16="http://schemas.microsoft.com/office/drawing/2014/main" id="{B6F5793D-A5B6-4B2D-EC67-A667CA0ACECC}"/>
              </a:ext>
            </a:extLst>
          </p:cNvPr>
          <p:cNvGrpSpPr/>
          <p:nvPr/>
        </p:nvGrpSpPr>
        <p:grpSpPr>
          <a:xfrm>
            <a:off x="2503440" y="3972047"/>
            <a:ext cx="8575678" cy="1039657"/>
            <a:chOff x="2503440" y="4289547"/>
            <a:chExt cx="8575678" cy="1039657"/>
          </a:xfrm>
        </p:grpSpPr>
        <p:sp>
          <p:nvSpPr>
            <p:cNvPr id="37" name="Rectángulo 36">
              <a:extLst>
                <a:ext uri="{FF2B5EF4-FFF2-40B4-BE49-F238E27FC236}">
                  <a16:creationId xmlns:a16="http://schemas.microsoft.com/office/drawing/2014/main" id="{D567DCED-693B-4CE1-8180-975631BCEAD7}"/>
                </a:ext>
              </a:extLst>
            </p:cNvPr>
            <p:cNvSpPr/>
            <p:nvPr/>
          </p:nvSpPr>
          <p:spPr>
            <a:xfrm>
              <a:off x="2503440" y="4289547"/>
              <a:ext cx="8575678" cy="369332"/>
            </a:xfrm>
            <a:prstGeom prst="rect">
              <a:avLst/>
            </a:prstGeom>
          </p:spPr>
          <p:txBody>
            <a:bodyPr wrap="square">
              <a:spAutoFit/>
            </a:bodyPr>
            <a:lstStyle/>
            <a:p>
              <a:pPr>
                <a:buClr>
                  <a:srgbClr val="2C7C9F"/>
                </a:buClr>
              </a:pPr>
              <a:r>
                <a:rPr lang="es-ES_tradnl" b="1" u="sng">
                  <a:solidFill>
                    <a:srgbClr val="C00000"/>
                  </a:solidFill>
                  <a:latin typeface="Century Gothic" panose="020B0502020202020204" pitchFamily="34" charset="0"/>
                </a:rPr>
                <a:t>Parte III																	</a:t>
              </a:r>
              <a:endParaRPr lang="es-ES_tradnl" u="sng">
                <a:solidFill>
                  <a:srgbClr val="C00000"/>
                </a:solidFill>
                <a:latin typeface="Century Gothic" panose="020B0502020202020204" pitchFamily="34" charset="0"/>
              </a:endParaRPr>
            </a:p>
          </p:txBody>
        </p:sp>
        <p:sp>
          <p:nvSpPr>
            <p:cNvPr id="5" name="Rectángulo 4">
              <a:extLst>
                <a:ext uri="{FF2B5EF4-FFF2-40B4-BE49-F238E27FC236}">
                  <a16:creationId xmlns:a16="http://schemas.microsoft.com/office/drawing/2014/main" id="{23BBB57A-E502-C5B6-7455-018559B67237}"/>
                </a:ext>
              </a:extLst>
            </p:cNvPr>
            <p:cNvSpPr/>
            <p:nvPr/>
          </p:nvSpPr>
          <p:spPr>
            <a:xfrm>
              <a:off x="2801104" y="4590540"/>
              <a:ext cx="8077912" cy="738664"/>
            </a:xfrm>
            <a:prstGeom prst="rect">
              <a:avLst/>
            </a:prstGeom>
          </p:spPr>
          <p:txBody>
            <a:bodyPr wrap="square" lIns="91440" tIns="45720" rIns="91440" bIns="45720" anchor="t">
              <a:spAutoFit/>
            </a:bodyPr>
            <a:lstStyle/>
            <a:p>
              <a:pPr algn="just">
                <a:buClr>
                  <a:schemeClr val="accent2">
                    <a:lumMod val="75000"/>
                  </a:schemeClr>
                </a:buClr>
              </a:pPr>
              <a:r>
                <a:rPr lang="es-ES_tradnl" sz="1400" b="1">
                  <a:solidFill>
                    <a:srgbClr val="FF5050"/>
                  </a:solidFill>
                  <a:latin typeface="Century Gothic"/>
                </a:rPr>
                <a:t>Semana 6 – Semana 10</a:t>
              </a:r>
            </a:p>
            <a:p>
              <a:pPr marL="285750" indent="-285750" algn="just">
                <a:buClr>
                  <a:schemeClr val="accent2">
                    <a:lumMod val="75000"/>
                  </a:schemeClr>
                </a:buClr>
                <a:buFont typeface="Wingdings" panose="05000000000000000000" pitchFamily="2" charset="2"/>
                <a:buChar char="ü"/>
              </a:pPr>
              <a:r>
                <a:rPr lang="es-ES_tradnl" sz="1400" b="1">
                  <a:solidFill>
                    <a:schemeClr val="accent1"/>
                  </a:solidFill>
                  <a:latin typeface="Century Gothic"/>
                </a:rPr>
                <a:t>Módulo 5: </a:t>
              </a:r>
              <a:r>
                <a:rPr lang="es-ES_tradnl" sz="1400">
                  <a:solidFill>
                    <a:schemeClr val="accent1"/>
                  </a:solidFill>
                  <a:latin typeface="Century Gothic"/>
                </a:rPr>
                <a:t>La Construcción del Flujo de Caja Libre de un Proyecto.</a:t>
              </a:r>
              <a:endParaRPr lang="es-ES_tradnl" sz="1400" b="1">
                <a:solidFill>
                  <a:schemeClr val="accent1"/>
                </a:solidFill>
                <a:latin typeface="Century Gothic"/>
              </a:endParaRPr>
            </a:p>
            <a:p>
              <a:pPr marL="285750" indent="-285750" algn="just">
                <a:buClr>
                  <a:schemeClr val="accent2">
                    <a:lumMod val="75000"/>
                  </a:schemeClr>
                </a:buClr>
                <a:buFont typeface="Wingdings" panose="05000000000000000000" pitchFamily="2" charset="2"/>
                <a:buChar char="ü"/>
              </a:pPr>
              <a:r>
                <a:rPr lang="es-ES_tradnl" sz="1400" b="1">
                  <a:solidFill>
                    <a:schemeClr val="accent1"/>
                  </a:solidFill>
                  <a:latin typeface="Century Gothic"/>
                </a:rPr>
                <a:t>Módulo 6: </a:t>
              </a:r>
              <a:r>
                <a:rPr lang="es-ES_tradnl" sz="1400">
                  <a:solidFill>
                    <a:schemeClr val="accent1"/>
                  </a:solidFill>
                  <a:latin typeface="Century Gothic"/>
                </a:rPr>
                <a:t>Comparación y Selección de Proyectos.</a:t>
              </a:r>
              <a:endParaRPr lang="es-ES_tradnl" sz="1400" b="1">
                <a:solidFill>
                  <a:schemeClr val="accent1"/>
                </a:solidFill>
                <a:latin typeface="Century Gothic"/>
              </a:endParaRPr>
            </a:p>
          </p:txBody>
        </p:sp>
      </p:grpSp>
      <p:pic>
        <p:nvPicPr>
          <p:cNvPr id="7" name="Imagen 6">
            <a:extLst>
              <a:ext uri="{FF2B5EF4-FFF2-40B4-BE49-F238E27FC236}">
                <a16:creationId xmlns:a16="http://schemas.microsoft.com/office/drawing/2014/main" id="{84FF59AD-E684-40B7-361C-904581BD8B34}"/>
              </a:ext>
            </a:extLst>
          </p:cNvPr>
          <p:cNvPicPr>
            <a:picLocks noChangeAspect="1"/>
          </p:cNvPicPr>
          <p:nvPr/>
        </p:nvPicPr>
        <p:blipFill>
          <a:blip r:embed="rId3"/>
          <a:stretch>
            <a:fillRect/>
          </a:stretch>
        </p:blipFill>
        <p:spPr>
          <a:xfrm>
            <a:off x="305268" y="3033646"/>
            <a:ext cx="2191843" cy="2191843"/>
          </a:xfrm>
          <a:prstGeom prst="rect">
            <a:avLst/>
          </a:prstGeom>
        </p:spPr>
      </p:pic>
      <p:sp>
        <p:nvSpPr>
          <p:cNvPr id="8" name="Marcador de número de diapositiva 3">
            <a:extLst>
              <a:ext uri="{FF2B5EF4-FFF2-40B4-BE49-F238E27FC236}">
                <a16:creationId xmlns:a16="http://schemas.microsoft.com/office/drawing/2014/main" id="{4E61BF25-D6C3-19A6-010D-A21AC621863C}"/>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5</a:t>
            </a:fld>
            <a:endParaRPr lang="en-US" sz="2000" b="1">
              <a:latin typeface="Century Gothic" panose="020B0502020202020204" pitchFamily="34" charset="0"/>
            </a:endParaRPr>
          </a:p>
        </p:txBody>
      </p:sp>
      <p:sp>
        <p:nvSpPr>
          <p:cNvPr id="12" name="Rectángulo 11">
            <a:extLst>
              <a:ext uri="{FF2B5EF4-FFF2-40B4-BE49-F238E27FC236}">
                <a16:creationId xmlns:a16="http://schemas.microsoft.com/office/drawing/2014/main" id="{FAAC7695-654E-4CE9-94B5-6FCF4C7504EE}"/>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grpSp>
        <p:nvGrpSpPr>
          <p:cNvPr id="22" name="Grupo 21">
            <a:extLst>
              <a:ext uri="{FF2B5EF4-FFF2-40B4-BE49-F238E27FC236}">
                <a16:creationId xmlns:a16="http://schemas.microsoft.com/office/drawing/2014/main" id="{5FACD7A2-9506-4E4C-648F-D3CC68765DAF}"/>
              </a:ext>
            </a:extLst>
          </p:cNvPr>
          <p:cNvGrpSpPr/>
          <p:nvPr/>
        </p:nvGrpSpPr>
        <p:grpSpPr>
          <a:xfrm>
            <a:off x="2503440" y="4980959"/>
            <a:ext cx="8575678" cy="1299476"/>
            <a:chOff x="2503440" y="5196859"/>
            <a:chExt cx="8575678" cy="1299476"/>
          </a:xfrm>
        </p:grpSpPr>
        <p:sp>
          <p:nvSpPr>
            <p:cNvPr id="14" name="Rectángulo 13">
              <a:extLst>
                <a:ext uri="{FF2B5EF4-FFF2-40B4-BE49-F238E27FC236}">
                  <a16:creationId xmlns:a16="http://schemas.microsoft.com/office/drawing/2014/main" id="{34319112-50FB-01DD-1164-81150E778F47}"/>
                </a:ext>
              </a:extLst>
            </p:cNvPr>
            <p:cNvSpPr/>
            <p:nvPr/>
          </p:nvSpPr>
          <p:spPr>
            <a:xfrm>
              <a:off x="2503440" y="5196859"/>
              <a:ext cx="8575678" cy="369332"/>
            </a:xfrm>
            <a:prstGeom prst="rect">
              <a:avLst/>
            </a:prstGeom>
          </p:spPr>
          <p:txBody>
            <a:bodyPr wrap="square">
              <a:spAutoFit/>
            </a:bodyPr>
            <a:lstStyle/>
            <a:p>
              <a:pPr>
                <a:buClr>
                  <a:srgbClr val="2C7C9F"/>
                </a:buClr>
              </a:pPr>
              <a:r>
                <a:rPr lang="es-ES_tradnl" b="1" u="sng">
                  <a:solidFill>
                    <a:srgbClr val="C00000"/>
                  </a:solidFill>
                  <a:latin typeface="Century Gothic" panose="020B0502020202020204" pitchFamily="34" charset="0"/>
                </a:rPr>
                <a:t>Parte IV																	</a:t>
              </a:r>
              <a:endParaRPr lang="es-ES_tradnl" u="sng">
                <a:solidFill>
                  <a:srgbClr val="C00000"/>
                </a:solidFill>
                <a:latin typeface="Century Gothic" panose="020B0502020202020204" pitchFamily="34" charset="0"/>
              </a:endParaRPr>
            </a:p>
          </p:txBody>
        </p:sp>
        <p:sp>
          <p:nvSpPr>
            <p:cNvPr id="20" name="CuadroTexto 19">
              <a:extLst>
                <a:ext uri="{FF2B5EF4-FFF2-40B4-BE49-F238E27FC236}">
                  <a16:creationId xmlns:a16="http://schemas.microsoft.com/office/drawing/2014/main" id="{4A75E6EE-45DA-4E1F-A8EE-BDB69BBA2475}"/>
                </a:ext>
              </a:extLst>
            </p:cNvPr>
            <p:cNvSpPr txBox="1"/>
            <p:nvPr/>
          </p:nvSpPr>
          <p:spPr>
            <a:xfrm>
              <a:off x="2801103" y="5542228"/>
              <a:ext cx="8077911" cy="954107"/>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
                  <a:srgbClr val="8CB64A">
                    <a:lumMod val="75000"/>
                  </a:srgbClr>
                </a:buClr>
                <a:buSzTx/>
                <a:buFontTx/>
                <a:buNone/>
                <a:tabLst/>
                <a:defRPr/>
              </a:pPr>
              <a:r>
                <a:rPr kumimoji="0" lang="es-ES_tradnl" sz="1400" b="1" i="0" u="none" strike="noStrike" kern="1200" cap="none" spc="0" normalizeH="0" baseline="0" noProof="0">
                  <a:ln>
                    <a:noFill/>
                  </a:ln>
                  <a:solidFill>
                    <a:srgbClr val="FF5050"/>
                  </a:solidFill>
                  <a:effectLst/>
                  <a:uLnTx/>
                  <a:uFillTx/>
                  <a:latin typeface="Century Gothic"/>
                  <a:ea typeface="+mn-ea"/>
                  <a:cs typeface="+mn-cs"/>
                </a:rPr>
                <a:t>Semana 11 – Semana 1</a:t>
              </a:r>
              <a:r>
                <a:rPr lang="es-ES_tradnl" sz="1400" b="1">
                  <a:solidFill>
                    <a:srgbClr val="FF5050"/>
                  </a:solidFill>
                  <a:latin typeface="Century Gothic"/>
                </a:rPr>
                <a:t>6</a:t>
              </a:r>
            </a:p>
            <a:p>
              <a:pPr marL="285750" indent="-285750" algn="just">
                <a:buClr>
                  <a:srgbClr val="8CB64A">
                    <a:lumMod val="75000"/>
                  </a:srgbClr>
                </a:buClr>
                <a:buFont typeface="Wingdings" panose="05000000000000000000" pitchFamily="2" charset="2"/>
                <a:buChar char="ü"/>
                <a:defRPr/>
              </a:pPr>
              <a:r>
                <a:rPr lang="es-ES_tradnl" sz="1400" b="1">
                  <a:solidFill>
                    <a:schemeClr val="accent1"/>
                  </a:solidFill>
                  <a:latin typeface="Century Gothic"/>
                </a:rPr>
                <a:t>Módulo 7: </a:t>
              </a:r>
              <a:r>
                <a:rPr lang="es-ES_tradnl" sz="1400">
                  <a:solidFill>
                    <a:schemeClr val="accent1"/>
                  </a:solidFill>
                  <a:latin typeface="Century Gothic"/>
                </a:rPr>
                <a:t>Costo Promedio Ponderado de Capital y la financiación de Proyectos.</a:t>
              </a:r>
              <a:endParaRPr kumimoji="0" lang="es-ES_tradnl" sz="1400" b="1" i="0" u="none" strike="noStrike" kern="1200" cap="none" spc="0" normalizeH="0" baseline="0" noProof="0">
                <a:ln>
                  <a:noFill/>
                </a:ln>
                <a:solidFill>
                  <a:srgbClr val="FF5050"/>
                </a:solidFill>
                <a:effectLst/>
                <a:uLnTx/>
                <a:uFillTx/>
                <a:latin typeface="Century Gothic"/>
                <a:ea typeface="+mn-ea"/>
                <a:cs typeface="+mn-cs"/>
              </a:endParaRPr>
            </a:p>
            <a:p>
              <a:pPr marL="285750" marR="0" lvl="0" indent="-285750" algn="just" defTabSz="457200" rtl="0" eaLnBrk="1" fontAlgn="auto" latinLnBrk="0" hangingPunct="1">
                <a:lnSpc>
                  <a:spcPct val="100000"/>
                </a:lnSpc>
                <a:spcBef>
                  <a:spcPts val="0"/>
                </a:spcBef>
                <a:spcAft>
                  <a:spcPts val="0"/>
                </a:spcAft>
                <a:buClr>
                  <a:srgbClr val="8CB64A">
                    <a:lumMod val="75000"/>
                  </a:srgbClr>
                </a:buClr>
                <a:buSzTx/>
                <a:buFont typeface="Wingdings" panose="05000000000000000000" pitchFamily="2" charset="2"/>
                <a:buChar char="ü"/>
                <a:tabLst/>
                <a:defRPr/>
              </a:pPr>
              <a:r>
                <a:rPr kumimoji="0" lang="es-ES_tradnl" sz="1400" b="1" i="0" u="none" strike="noStrike" kern="1200" cap="none" spc="0" normalizeH="0" baseline="0" noProof="0">
                  <a:ln>
                    <a:noFill/>
                  </a:ln>
                  <a:solidFill>
                    <a:srgbClr val="366658"/>
                  </a:solidFill>
                  <a:effectLst/>
                  <a:uLnTx/>
                  <a:uFillTx/>
                  <a:latin typeface="Century Gothic"/>
                  <a:ea typeface="+mn-ea"/>
                  <a:cs typeface="+mn-cs"/>
                </a:rPr>
                <a:t>Módulo 8: </a:t>
              </a:r>
              <a:r>
                <a:rPr kumimoji="0" lang="es-ES_tradnl" sz="1400" b="0" i="0" u="none" strike="noStrike" kern="1200" cap="none" spc="0" normalizeH="0" baseline="0" noProof="0">
                  <a:ln>
                    <a:noFill/>
                  </a:ln>
                  <a:solidFill>
                    <a:srgbClr val="366658"/>
                  </a:solidFill>
                  <a:effectLst/>
                  <a:uLnTx/>
                  <a:uFillTx/>
                  <a:latin typeface="Century Gothic"/>
                  <a:ea typeface="+mn-ea"/>
                  <a:cs typeface="+mn-cs"/>
                </a:rPr>
                <a:t>Inflación y su impacto en el Flujo de Caja Libre de un Proyecto.</a:t>
              </a:r>
            </a:p>
            <a:p>
              <a:pPr marL="285750" marR="0" lvl="0" indent="-285750" algn="just" defTabSz="457200" rtl="0" eaLnBrk="1" fontAlgn="auto" latinLnBrk="0" hangingPunct="1">
                <a:lnSpc>
                  <a:spcPct val="100000"/>
                </a:lnSpc>
                <a:spcBef>
                  <a:spcPts val="0"/>
                </a:spcBef>
                <a:spcAft>
                  <a:spcPts val="0"/>
                </a:spcAft>
                <a:buClr>
                  <a:srgbClr val="8CB64A">
                    <a:lumMod val="75000"/>
                  </a:srgbClr>
                </a:buClr>
                <a:buSzTx/>
                <a:buFont typeface="Wingdings" panose="05000000000000000000" pitchFamily="2" charset="2"/>
                <a:buChar char="ü"/>
                <a:tabLst/>
                <a:defRPr/>
              </a:pPr>
              <a:r>
                <a:rPr kumimoji="0" lang="es-ES_tradnl" sz="1400" b="1" i="0" u="none" strike="noStrike" kern="1200" cap="none" spc="0" normalizeH="0" baseline="0" noProof="0">
                  <a:ln>
                    <a:noFill/>
                  </a:ln>
                  <a:solidFill>
                    <a:srgbClr val="366658"/>
                  </a:solidFill>
                  <a:effectLst/>
                  <a:uLnTx/>
                  <a:uFillTx/>
                  <a:latin typeface="Century Gothic"/>
                  <a:ea typeface="+mn-ea"/>
                  <a:cs typeface="+mn-cs"/>
                </a:rPr>
                <a:t>Módulo 9: </a:t>
              </a:r>
              <a:r>
                <a:rPr kumimoji="0" lang="es-ES_tradnl" sz="1400" b="0" i="0" u="none" strike="noStrike" kern="1200" cap="none" spc="0" normalizeH="0" baseline="0" noProof="0">
                  <a:ln>
                    <a:noFill/>
                  </a:ln>
                  <a:solidFill>
                    <a:srgbClr val="366658"/>
                  </a:solidFill>
                  <a:effectLst/>
                  <a:uLnTx/>
                  <a:uFillTx/>
                  <a:latin typeface="Century Gothic"/>
                  <a:ea typeface="+mn-ea"/>
                  <a:cs typeface="+mn-cs"/>
                </a:rPr>
                <a:t>Concepto básico de Riesgo y sus aplicaciones.</a:t>
              </a:r>
            </a:p>
          </p:txBody>
        </p:sp>
      </p:grpSp>
    </p:spTree>
    <p:extLst>
      <p:ext uri="{BB962C8B-B14F-4D97-AF65-F5344CB8AC3E}">
        <p14:creationId xmlns:p14="http://schemas.microsoft.com/office/powerpoint/2010/main" val="7507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a:latin typeface="Century Gothic" panose="020B0502020202020204" pitchFamily="34" charset="0"/>
              </a:rPr>
              <a:t>AGENDA PROPUESTA</a:t>
            </a:r>
          </a:p>
        </p:txBody>
      </p:sp>
      <p:pic>
        <p:nvPicPr>
          <p:cNvPr id="6" name="Picture 6" descr="Resultado de imagen para RELOJ VECTOR">
            <a:extLst>
              <a:ext uri="{FF2B5EF4-FFF2-40B4-BE49-F238E27FC236}">
                <a16:creationId xmlns:a16="http://schemas.microsoft.com/office/drawing/2014/main" id="{0F651596-1125-43ED-8471-A57EDDF3518A}"/>
              </a:ext>
            </a:extLst>
          </p:cNvPr>
          <p:cNvPicPr>
            <a:picLocks noChangeAspect="1" noChangeArrowheads="1"/>
          </p:cNvPicPr>
          <p:nvPr/>
        </p:nvPicPr>
        <p:blipFill rotWithShape="1">
          <a:blip r:embed="rId2" cstate="print">
            <a:clrChange>
              <a:clrFrom>
                <a:srgbClr val="F6F6F6"/>
              </a:clrFrom>
              <a:clrTo>
                <a:srgbClr val="F6F6F6">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24517" t="6285" r="24815" b="6503"/>
          <a:stretch/>
        </p:blipFill>
        <p:spPr bwMode="auto">
          <a:xfrm>
            <a:off x="1256045" y="2772729"/>
            <a:ext cx="1236705" cy="124607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8F837980-0A38-47A1-8A30-C7AFF3A98D5A}"/>
              </a:ext>
            </a:extLst>
          </p:cNvPr>
          <p:cNvSpPr/>
          <p:nvPr/>
        </p:nvSpPr>
        <p:spPr>
          <a:xfrm>
            <a:off x="2806200" y="2772729"/>
            <a:ext cx="8540907" cy="3046988"/>
          </a:xfrm>
          <a:prstGeom prst="rect">
            <a:avLst/>
          </a:prstGeom>
        </p:spPr>
        <p:txBody>
          <a:bodyPr wrap="square" lIns="91440" tIns="45720" rIns="91440" bIns="45720" anchor="t">
            <a:spAutoFit/>
          </a:bodyPr>
          <a:lstStyle/>
          <a:p>
            <a:pPr marL="342900" indent="-342900">
              <a:buClr>
                <a:schemeClr val="accent3">
                  <a:lumMod val="75000"/>
                </a:schemeClr>
              </a:buClr>
              <a:buFont typeface="Gill Sans MT" panose="020B0502020104020203"/>
              <a:buAutoNum type="arabicPeriod"/>
            </a:pPr>
            <a:r>
              <a:rPr lang="es-CO" sz="1600">
                <a:solidFill>
                  <a:schemeClr val="bg2">
                    <a:lumMod val="90000"/>
                  </a:schemeClr>
                </a:solidFill>
                <a:latin typeface="Century Gothic"/>
                <a:cs typeface="Arial"/>
              </a:rPr>
              <a:t>Bienvenida al curso.</a:t>
            </a:r>
            <a:endParaRPr lang="es-ES" sz="1600">
              <a:solidFill>
                <a:schemeClr val="bg2">
                  <a:lumMod val="90000"/>
                </a:schemeClr>
              </a:solidFill>
              <a:latin typeface="Century Gothic"/>
              <a:cs typeface="Arial"/>
            </a:endParaRPr>
          </a:p>
          <a:p>
            <a:pPr marL="342900" indent="-342900">
              <a:buClr>
                <a:srgbClr val="2C7C9F"/>
              </a:buClr>
              <a:buFontTx/>
              <a:buAutoNum type="arabicPeriod"/>
            </a:pPr>
            <a:endParaRPr lang="es-CO" sz="1600">
              <a:solidFill>
                <a:schemeClr val="accent1"/>
              </a:solidFill>
              <a:latin typeface="Century Gothic"/>
              <a:cs typeface="Arial"/>
            </a:endParaRPr>
          </a:p>
          <a:p>
            <a:pPr marL="342900" indent="-342900">
              <a:buClr>
                <a:srgbClr val="48BE7A"/>
              </a:buClr>
              <a:buFontTx/>
              <a:buAutoNum type="arabicPeriod"/>
            </a:pPr>
            <a:r>
              <a:rPr lang="es-CO" sz="1600">
                <a:solidFill>
                  <a:schemeClr val="accent1"/>
                </a:solidFill>
                <a:latin typeface="Century Gothic"/>
                <a:cs typeface="Arial"/>
              </a:rPr>
              <a:t>Presentación del equipo de la sección magistral.</a:t>
            </a:r>
            <a:endParaRPr lang="es-CO" sz="1600">
              <a:solidFill>
                <a:schemeClr val="accent1"/>
              </a:solidFill>
              <a:latin typeface="Century Gothic"/>
            </a:endParaRPr>
          </a:p>
          <a:p>
            <a:pPr marL="342900" indent="-342900">
              <a:buClr>
                <a:srgbClr val="48BE7A"/>
              </a:buClr>
              <a:buFontTx/>
              <a:buAutoNum type="arabicPeriod"/>
            </a:pPr>
            <a:endParaRPr lang="es-CO" sz="1600">
              <a:solidFill>
                <a:schemeClr val="accent1"/>
              </a:solidFill>
              <a:latin typeface="Century Gothic"/>
            </a:endParaRPr>
          </a:p>
          <a:p>
            <a:pPr marL="342900" indent="-342900">
              <a:buClr>
                <a:srgbClr val="48BE7A"/>
              </a:buClr>
              <a:buFontTx/>
              <a:buAutoNum type="arabicPeriod"/>
            </a:pPr>
            <a:r>
              <a:rPr lang="es-CO" sz="1600">
                <a:solidFill>
                  <a:schemeClr val="bg2">
                    <a:lumMod val="90000"/>
                  </a:schemeClr>
                </a:solidFill>
                <a:latin typeface="Century Gothic"/>
                <a:cs typeface="Arial"/>
              </a:rPr>
              <a:t>Revisión del programa y reglas de juego del curso.</a:t>
            </a:r>
            <a:endParaRPr lang="es-CO" sz="1600">
              <a:solidFill>
                <a:schemeClr val="bg2">
                  <a:lumMod val="90000"/>
                </a:schemeClr>
              </a:solidFill>
              <a:latin typeface="Century Gothic"/>
            </a:endParaRPr>
          </a:p>
          <a:p>
            <a:pPr marL="342900" indent="-342900">
              <a:buClr>
                <a:srgbClr val="48BE7A"/>
              </a:buClr>
              <a:buFontTx/>
              <a:buAutoNum type="arabicPeriod"/>
            </a:pPr>
            <a:endParaRPr lang="es-CO" sz="1600">
              <a:solidFill>
                <a:schemeClr val="bg2">
                  <a:lumMod val="90000"/>
                </a:schemeClr>
              </a:solidFill>
              <a:latin typeface="Century Gothic"/>
              <a:cs typeface="Arial"/>
            </a:endParaRPr>
          </a:p>
          <a:p>
            <a:pPr marL="342900" indent="-342900">
              <a:buClr>
                <a:srgbClr val="48BE7A"/>
              </a:buClr>
              <a:buFontTx/>
              <a:buAutoNum type="arabicPeriod"/>
            </a:pPr>
            <a:r>
              <a:rPr lang="es-CO" sz="1600">
                <a:solidFill>
                  <a:schemeClr val="bg2">
                    <a:lumMod val="90000"/>
                  </a:schemeClr>
                </a:solidFill>
                <a:latin typeface="Century Gothic"/>
                <a:cs typeface="Arial"/>
              </a:rPr>
              <a:t>Introducción al curso.</a:t>
            </a:r>
            <a:endParaRPr lang="es-CO" sz="1600">
              <a:solidFill>
                <a:schemeClr val="bg2">
                  <a:lumMod val="90000"/>
                </a:schemeClr>
              </a:solidFill>
              <a:latin typeface="Century Gothic" panose="020B0502020202020204" pitchFamily="34" charset="0"/>
              <a:cs typeface="Arial"/>
            </a:endParaRPr>
          </a:p>
          <a:p>
            <a:pPr marL="342900" indent="-342900">
              <a:buClr>
                <a:srgbClr val="48BE7A"/>
              </a:buClr>
              <a:buAutoNum type="arabicPeriod"/>
            </a:pPr>
            <a:endParaRPr lang="es-CO" sz="1600">
              <a:solidFill>
                <a:schemeClr val="bg2">
                  <a:lumMod val="90000"/>
                </a:schemeClr>
              </a:solidFill>
              <a:latin typeface="Century Gothic" panose="020B0502020202020204" pitchFamily="34" charset="0"/>
              <a:cs typeface="Arial"/>
            </a:endParaRPr>
          </a:p>
          <a:p>
            <a:pPr marL="342900" indent="-342900">
              <a:buClr>
                <a:srgbClr val="48BE7A"/>
              </a:buClr>
              <a:buAutoNum type="arabicPeriod"/>
            </a:pPr>
            <a:r>
              <a:rPr lang="es-CO" sz="1600">
                <a:solidFill>
                  <a:schemeClr val="bg2">
                    <a:lumMod val="90000"/>
                  </a:schemeClr>
                </a:solidFill>
                <a:latin typeface="Century Gothic"/>
                <a:cs typeface="Arial"/>
              </a:rPr>
              <a:t>Definición de proyecto de inversión y sus respectivas etapas.</a:t>
            </a:r>
            <a:endParaRPr lang="es-CO" sz="1600">
              <a:solidFill>
                <a:schemeClr val="bg2">
                  <a:lumMod val="90000"/>
                </a:schemeClr>
              </a:solidFill>
              <a:latin typeface="Century Gothic" panose="020B0502020202020204" pitchFamily="34" charset="0"/>
              <a:cs typeface="Arial"/>
            </a:endParaRPr>
          </a:p>
          <a:p>
            <a:pPr marL="342900" indent="-342900">
              <a:buClr>
                <a:srgbClr val="48BE7A"/>
              </a:buClr>
              <a:buAutoNum type="arabicPeriod"/>
            </a:pPr>
            <a:endParaRPr lang="es-CO" sz="1600">
              <a:solidFill>
                <a:schemeClr val="accent1"/>
              </a:solidFill>
              <a:latin typeface="Century Gothic" panose="020B0502020202020204" pitchFamily="34" charset="0"/>
              <a:cs typeface="Arial"/>
            </a:endParaRPr>
          </a:p>
          <a:p>
            <a:pPr marL="342900" indent="-342900">
              <a:buClr>
                <a:srgbClr val="48BE7A"/>
              </a:buClr>
              <a:buAutoNum type="arabicPeriod"/>
            </a:pPr>
            <a:endParaRPr lang="es-CO" sz="1600">
              <a:solidFill>
                <a:schemeClr val="accent1"/>
              </a:solidFill>
              <a:latin typeface="Century Gothic" panose="020B0502020202020204" pitchFamily="34" charset="0"/>
              <a:cs typeface="Arial"/>
            </a:endParaRPr>
          </a:p>
          <a:p>
            <a:pPr>
              <a:buClr>
                <a:schemeClr val="accent3">
                  <a:lumMod val="75000"/>
                </a:schemeClr>
              </a:buClr>
            </a:pPr>
            <a:endParaRPr lang="es-CO" sz="1600">
              <a:solidFill>
                <a:schemeClr val="accent1"/>
              </a:solidFill>
              <a:latin typeface="Century Gothic" panose="020B0502020202020204" pitchFamily="34" charset="0"/>
            </a:endParaRPr>
          </a:p>
        </p:txBody>
      </p:sp>
      <p:sp>
        <p:nvSpPr>
          <p:cNvPr id="3" name="Rectángulo 2">
            <a:extLst>
              <a:ext uri="{FF2B5EF4-FFF2-40B4-BE49-F238E27FC236}">
                <a16:creationId xmlns:a16="http://schemas.microsoft.com/office/drawing/2014/main" id="{8E86F046-042E-5492-3FBC-4E0C89F4D940}"/>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8" name="Picture 2" descr="Clientes y aliados | Centro de Evaluación | Uniandes">
            <a:extLst>
              <a:ext uri="{FF2B5EF4-FFF2-40B4-BE49-F238E27FC236}">
                <a16:creationId xmlns:a16="http://schemas.microsoft.com/office/drawing/2014/main" id="{5A2F8A99-E4A5-BAC5-C9B9-FA7BF325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número de diapositiva 3">
            <a:extLst>
              <a:ext uri="{FF2B5EF4-FFF2-40B4-BE49-F238E27FC236}">
                <a16:creationId xmlns:a16="http://schemas.microsoft.com/office/drawing/2014/main" id="{8EA2AA50-DC75-6B1C-A0CD-9E070ECF825C}"/>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6</a:t>
            </a:fld>
            <a:endParaRPr lang="en-US" sz="2000" b="1">
              <a:latin typeface="Century Gothic" panose="020B0502020202020204" pitchFamily="34" charset="0"/>
            </a:endParaRPr>
          </a:p>
        </p:txBody>
      </p:sp>
      <p:sp>
        <p:nvSpPr>
          <p:cNvPr id="9" name="Rectángulo 8">
            <a:extLst>
              <a:ext uri="{FF2B5EF4-FFF2-40B4-BE49-F238E27FC236}">
                <a16:creationId xmlns:a16="http://schemas.microsoft.com/office/drawing/2014/main" id="{96701B07-9062-F888-7328-D1F4093793A6}"/>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111521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000"/>
                                        <p:tgtEl>
                                          <p:spTgt spid="23"/>
                                        </p:tgtEl>
                                      </p:cBhvr>
                                    </p:animEffect>
                                    <p:anim calcmode="lin" valueType="num">
                                      <p:cBhvr>
                                        <p:cTn id="10" dur="1000" fill="hold"/>
                                        <p:tgtEl>
                                          <p:spTgt spid="23"/>
                                        </p:tgtEl>
                                        <p:attrNameLst>
                                          <p:attrName>ppt_x</p:attrName>
                                        </p:attrNameLst>
                                      </p:cBhvr>
                                      <p:tavLst>
                                        <p:tav tm="0">
                                          <p:val>
                                            <p:strVal val="#ppt_x"/>
                                          </p:val>
                                        </p:tav>
                                        <p:tav tm="100000">
                                          <p:val>
                                            <p:strVal val="#ppt_x"/>
                                          </p:val>
                                        </p:tav>
                                      </p:tavLst>
                                    </p:anim>
                                    <p:anim calcmode="lin" valueType="num">
                                      <p:cBhvr>
                                        <p:cTn id="1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a:latin typeface="Century Gothic" panose="020B0502020202020204" pitchFamily="34" charset="0"/>
              </a:rPr>
              <a:t>PROFESORA MAGISTRAL</a:t>
            </a:r>
            <a:endParaRPr lang="es-CO" sz="3200" i="1">
              <a:latin typeface="Century Gothic" panose="020B0502020202020204" pitchFamily="34" charset="0"/>
            </a:endParaRPr>
          </a:p>
        </p:txBody>
      </p:sp>
      <p:sp>
        <p:nvSpPr>
          <p:cNvPr id="18" name="Rectángulo 17"/>
          <p:cNvSpPr/>
          <p:nvPr/>
        </p:nvSpPr>
        <p:spPr>
          <a:xfrm>
            <a:off x="3088506" y="1945812"/>
            <a:ext cx="7157729" cy="353943"/>
          </a:xfrm>
          <a:prstGeom prst="rect">
            <a:avLst/>
          </a:prstGeom>
        </p:spPr>
        <p:txBody>
          <a:bodyPr wrap="none">
            <a:spAutoFit/>
          </a:bodyPr>
          <a:lstStyle/>
          <a:p>
            <a:pPr>
              <a:buClr>
                <a:schemeClr val="accent3">
                  <a:lumMod val="75000"/>
                </a:schemeClr>
              </a:buClr>
            </a:pPr>
            <a:r>
              <a:rPr lang="es-CO" sz="1700" b="1">
                <a:solidFill>
                  <a:srgbClr val="FF5050"/>
                </a:solidFill>
                <a:latin typeface="Century Gothic" panose="020B0502020202020204" pitchFamily="34" charset="0"/>
              </a:rPr>
              <a:t>BRIGITTE CASTAÑEDA RODRÍGUEZ (</a:t>
            </a:r>
            <a:r>
              <a:rPr lang="es-CO" sz="1700" b="1">
                <a:solidFill>
                  <a:srgbClr val="FF5050"/>
                </a:solidFill>
                <a:latin typeface="Century Gothic" panose="020B0502020202020204" pitchFamily="34" charset="0"/>
                <a:hlinkClick r:id="rId2"/>
              </a:rPr>
              <a:t>k.castaneda@uniandes.edu.co</a:t>
            </a:r>
            <a:r>
              <a:rPr lang="es-CO" sz="1700" b="1">
                <a:solidFill>
                  <a:srgbClr val="FF5050"/>
                </a:solidFill>
                <a:latin typeface="Century Gothic" panose="020B0502020202020204" pitchFamily="34" charset="0"/>
              </a:rPr>
              <a:t>)</a:t>
            </a:r>
          </a:p>
        </p:txBody>
      </p:sp>
      <p:sp>
        <p:nvSpPr>
          <p:cNvPr id="20" name="Rectángulo 19"/>
          <p:cNvSpPr/>
          <p:nvPr/>
        </p:nvSpPr>
        <p:spPr>
          <a:xfrm>
            <a:off x="4534978" y="2834697"/>
            <a:ext cx="934871" cy="923330"/>
          </a:xfrm>
          <a:prstGeom prst="rect">
            <a:avLst/>
          </a:prstGeom>
        </p:spPr>
        <p:txBody>
          <a:bodyPr wrap="none">
            <a:spAutoFit/>
          </a:bodyPr>
          <a:lstStyle/>
          <a:p>
            <a:pPr marL="285750" indent="-285750">
              <a:buClr>
                <a:schemeClr val="accent3">
                  <a:lumMod val="75000"/>
                </a:schemeClr>
              </a:buClr>
              <a:buFont typeface="Courier New" panose="02070309020205020404" pitchFamily="49" charset="0"/>
              <a:buChar char="o"/>
            </a:pPr>
            <a:endParaRPr lang="es-CO">
              <a:solidFill>
                <a:schemeClr val="accent1"/>
              </a:solidFill>
            </a:endParaRPr>
          </a:p>
          <a:p>
            <a:pPr marL="742950" lvl="1" indent="-285750">
              <a:buClr>
                <a:schemeClr val="accent3">
                  <a:lumMod val="75000"/>
                </a:schemeClr>
              </a:buClr>
              <a:buFont typeface="Courier New" panose="02070309020205020404" pitchFamily="49" charset="0"/>
              <a:buChar char="o"/>
            </a:pPr>
            <a:endParaRPr lang="es-CO">
              <a:solidFill>
                <a:schemeClr val="accent1"/>
              </a:solidFill>
            </a:endParaRPr>
          </a:p>
          <a:p>
            <a:pPr marL="285750" indent="-285750">
              <a:buClr>
                <a:schemeClr val="accent3">
                  <a:lumMod val="75000"/>
                </a:schemeClr>
              </a:buClr>
              <a:buFont typeface="Courier New" panose="02070309020205020404" pitchFamily="49" charset="0"/>
              <a:buChar char="o"/>
            </a:pPr>
            <a:endParaRPr lang="es-CO">
              <a:solidFill>
                <a:schemeClr val="accent1"/>
              </a:solidFill>
            </a:endParaRPr>
          </a:p>
        </p:txBody>
      </p:sp>
      <p:sp>
        <p:nvSpPr>
          <p:cNvPr id="15" name="Rectángulo 14">
            <a:extLst>
              <a:ext uri="{FF2B5EF4-FFF2-40B4-BE49-F238E27FC236}">
                <a16:creationId xmlns:a16="http://schemas.microsoft.com/office/drawing/2014/main" id="{423358B3-2FC6-4271-96B4-33E358DF7EE2}"/>
              </a:ext>
            </a:extLst>
          </p:cNvPr>
          <p:cNvSpPr/>
          <p:nvPr/>
        </p:nvSpPr>
        <p:spPr>
          <a:xfrm>
            <a:off x="3088506" y="2434568"/>
            <a:ext cx="7996048" cy="307777"/>
          </a:xfrm>
          <a:prstGeom prst="rect">
            <a:avLst/>
          </a:prstGeom>
        </p:spPr>
        <p:txBody>
          <a:bodyPr wrap="square">
            <a:spAutoFit/>
          </a:bodyPr>
          <a:lstStyle/>
          <a:p>
            <a:r>
              <a:rPr lang="es-ES_tradnl" sz="1400">
                <a:solidFill>
                  <a:schemeClr val="accent1"/>
                </a:solidFill>
                <a:latin typeface="Century Gothic" panose="020B0502020202020204" pitchFamily="34" charset="0"/>
              </a:rPr>
              <a:t>Profesora y Asistente Postdoctoral del Área de Economía y Finanzas – Ingeniería Industrial.</a:t>
            </a:r>
          </a:p>
        </p:txBody>
      </p:sp>
      <p:sp>
        <p:nvSpPr>
          <p:cNvPr id="16" name="Rectángulo 15">
            <a:extLst>
              <a:ext uri="{FF2B5EF4-FFF2-40B4-BE49-F238E27FC236}">
                <a16:creationId xmlns:a16="http://schemas.microsoft.com/office/drawing/2014/main" id="{EF056885-BA4F-4C25-BFEA-47CE7CDBAE59}"/>
              </a:ext>
            </a:extLst>
          </p:cNvPr>
          <p:cNvSpPr/>
          <p:nvPr/>
        </p:nvSpPr>
        <p:spPr>
          <a:xfrm>
            <a:off x="3088506" y="2833238"/>
            <a:ext cx="7888445" cy="2031325"/>
          </a:xfrm>
          <a:prstGeom prst="rect">
            <a:avLst/>
          </a:prstGeom>
        </p:spPr>
        <p:txBody>
          <a:bodyPr wrap="square">
            <a:spAutoFit/>
          </a:bodyPr>
          <a:lstStyle/>
          <a:p>
            <a:pPr algn="just"/>
            <a:r>
              <a:rPr lang="es-CO" sz="1400" err="1">
                <a:solidFill>
                  <a:schemeClr val="accent1"/>
                </a:solidFill>
                <a:latin typeface="Century Gothic" panose="020B0502020202020204" pitchFamily="34" charset="0"/>
              </a:rPr>
              <a:t>Ph.D</a:t>
            </a:r>
            <a:r>
              <a:rPr lang="es-CO" sz="1400">
                <a:solidFill>
                  <a:schemeClr val="accent1"/>
                </a:solidFill>
                <a:latin typeface="Century Gothic" panose="020B0502020202020204" pitchFamily="34" charset="0"/>
              </a:rPr>
              <a:t>. en economía de la Universidad de los Andes. Cuenta con una doble maestría en Ingeniería de Petróleos y Gas y en Economía (Énfasis en Riesgos Financieros) de la </a:t>
            </a:r>
            <a:r>
              <a:rPr lang="es-CO" sz="1400" err="1">
                <a:solidFill>
                  <a:schemeClr val="accent1"/>
                </a:solidFill>
                <a:latin typeface="Century Gothic" panose="020B0502020202020204" pitchFamily="34" charset="0"/>
              </a:rPr>
              <a:t>Udmurt</a:t>
            </a:r>
            <a:r>
              <a:rPr lang="es-CO" sz="1400">
                <a:solidFill>
                  <a:schemeClr val="accent1"/>
                </a:solidFill>
                <a:latin typeface="Century Gothic" panose="020B0502020202020204" pitchFamily="34" charset="0"/>
              </a:rPr>
              <a:t> </a:t>
            </a:r>
            <a:r>
              <a:rPr lang="es-CO" sz="1400" err="1">
                <a:solidFill>
                  <a:schemeClr val="accent1"/>
                </a:solidFill>
                <a:latin typeface="Century Gothic" panose="020B0502020202020204" pitchFamily="34" charset="0"/>
              </a:rPr>
              <a:t>State</a:t>
            </a:r>
            <a:r>
              <a:rPr lang="es-CO" sz="1400">
                <a:solidFill>
                  <a:schemeClr val="accent1"/>
                </a:solidFill>
                <a:latin typeface="Century Gothic" panose="020B0502020202020204" pitchFamily="34" charset="0"/>
              </a:rPr>
              <a:t> </a:t>
            </a:r>
            <a:r>
              <a:rPr lang="es-CO" sz="1400" err="1">
                <a:solidFill>
                  <a:schemeClr val="accent1"/>
                </a:solidFill>
                <a:latin typeface="Century Gothic" panose="020B0502020202020204" pitchFamily="34" charset="0"/>
              </a:rPr>
              <a:t>University</a:t>
            </a:r>
            <a:r>
              <a:rPr lang="es-CO" sz="1400">
                <a:solidFill>
                  <a:schemeClr val="accent1"/>
                </a:solidFill>
                <a:latin typeface="Century Gothic" panose="020B0502020202020204" pitchFamily="34" charset="0"/>
              </a:rPr>
              <a:t>, Rusia. Ingeniera de Petróleos de la Universidad de América.</a:t>
            </a:r>
          </a:p>
          <a:p>
            <a:pPr algn="just"/>
            <a:endParaRPr lang="es-CO" sz="1400">
              <a:solidFill>
                <a:schemeClr val="accent1"/>
              </a:solidFill>
              <a:latin typeface="Century Gothic" panose="020B0502020202020204" pitchFamily="34" charset="0"/>
            </a:endParaRPr>
          </a:p>
          <a:p>
            <a:pPr algn="just"/>
            <a:r>
              <a:rPr lang="es-CO" sz="1400">
                <a:solidFill>
                  <a:schemeClr val="accent1"/>
                </a:solidFill>
                <a:latin typeface="Century Gothic" panose="020B0502020202020204" pitchFamily="34" charset="0"/>
              </a:rPr>
              <a:t>Actualmente, profesora del curso de Análisis de Decisiones de Inversión. Su experiencia profesional combina la academia con la práctica como consultora para organismos internacionales y nacionales (</a:t>
            </a:r>
            <a:r>
              <a:rPr lang="es-CO" sz="1400" err="1">
                <a:solidFill>
                  <a:schemeClr val="accent1"/>
                </a:solidFill>
                <a:latin typeface="Century Gothic" panose="020B0502020202020204" pitchFamily="34" charset="0"/>
              </a:rPr>
              <a:t>World</a:t>
            </a:r>
            <a:r>
              <a:rPr lang="es-CO" sz="1400">
                <a:solidFill>
                  <a:schemeClr val="accent1"/>
                </a:solidFill>
                <a:latin typeface="Century Gothic" panose="020B0502020202020204" pitchFamily="34" charset="0"/>
              </a:rPr>
              <a:t> Bank, EDF, GGGI, CODS, CREE).  Especialista en la formulación de modelos cuantitativos para la evaluación de proyectos, macroeconomía, y la gestión de riesgos climáticos.</a:t>
            </a:r>
          </a:p>
        </p:txBody>
      </p:sp>
      <p:sp>
        <p:nvSpPr>
          <p:cNvPr id="5" name="Rectángulo 4">
            <a:extLst>
              <a:ext uri="{FF2B5EF4-FFF2-40B4-BE49-F238E27FC236}">
                <a16:creationId xmlns:a16="http://schemas.microsoft.com/office/drawing/2014/main" id="{4782D64A-9A20-58E4-72EE-89737D8B986C}"/>
              </a:ext>
            </a:extLst>
          </p:cNvPr>
          <p:cNvSpPr/>
          <p:nvPr/>
        </p:nvSpPr>
        <p:spPr>
          <a:xfrm>
            <a:off x="688795" y="5227793"/>
            <a:ext cx="10395759" cy="307777"/>
          </a:xfrm>
          <a:prstGeom prst="rect">
            <a:avLst/>
          </a:prstGeom>
        </p:spPr>
        <p:txBody>
          <a:bodyPr wrap="square">
            <a:spAutoFit/>
          </a:bodyPr>
          <a:lstStyle/>
          <a:p>
            <a:pPr algn="just"/>
            <a:r>
              <a:rPr lang="es-CO" sz="1400" b="1">
                <a:solidFill>
                  <a:schemeClr val="accent3">
                    <a:lumMod val="75000"/>
                  </a:schemeClr>
                </a:solidFill>
                <a:latin typeface="Century Gothic" panose="020B0502020202020204" pitchFamily="34" charset="0"/>
              </a:rPr>
              <a:t>Horarios de Atención: </a:t>
            </a:r>
            <a:r>
              <a:rPr lang="es-CO" sz="1400">
                <a:solidFill>
                  <a:schemeClr val="accent1"/>
                </a:solidFill>
                <a:latin typeface="Century Gothic" panose="020B0502020202020204" pitchFamily="34" charset="0"/>
              </a:rPr>
              <a:t> viernes de 9:00 a.m. a 10:00 p.m. con agenda previa en </a:t>
            </a:r>
            <a:r>
              <a:rPr lang="es-CO" sz="1400" err="1">
                <a:solidFill>
                  <a:schemeClr val="accent1"/>
                </a:solidFill>
                <a:latin typeface="Century Gothic" panose="020B0502020202020204" pitchFamily="34" charset="0"/>
              </a:rPr>
              <a:t>Calendly</a:t>
            </a:r>
            <a:r>
              <a:rPr lang="es-CO" sz="1400">
                <a:solidFill>
                  <a:schemeClr val="accent1"/>
                </a:solidFill>
                <a:latin typeface="Century Gothic" panose="020B0502020202020204" pitchFamily="34" charset="0"/>
              </a:rPr>
              <a:t>.</a:t>
            </a:r>
          </a:p>
        </p:txBody>
      </p:sp>
      <p:sp>
        <p:nvSpPr>
          <p:cNvPr id="7" name="Rectángulo 6">
            <a:extLst>
              <a:ext uri="{FF2B5EF4-FFF2-40B4-BE49-F238E27FC236}">
                <a16:creationId xmlns:a16="http://schemas.microsoft.com/office/drawing/2014/main" id="{C8985F17-2D2A-B326-C496-833F75DD0B0E}"/>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13" name="Picture 2" descr="Clientes y aliados | Centro de Evaluación | Uniandes">
            <a:extLst>
              <a:ext uri="{FF2B5EF4-FFF2-40B4-BE49-F238E27FC236}">
                <a16:creationId xmlns:a16="http://schemas.microsoft.com/office/drawing/2014/main" id="{AA565852-5DEB-7311-AE7D-723405D5F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38AA1F5-C79B-F357-012F-07107236812E}"/>
              </a:ext>
            </a:extLst>
          </p:cNvPr>
          <p:cNvPicPr>
            <a:picLocks noChangeAspect="1"/>
          </p:cNvPicPr>
          <p:nvPr/>
        </p:nvPicPr>
        <p:blipFill rotWithShape="1">
          <a:blip r:embed="rId4"/>
          <a:srcRect t="19709"/>
          <a:stretch/>
        </p:blipFill>
        <p:spPr>
          <a:xfrm>
            <a:off x="588933" y="2284451"/>
            <a:ext cx="2273882" cy="2219564"/>
          </a:xfrm>
          <a:prstGeom prst="ellipse">
            <a:avLst/>
          </a:prstGeom>
          <a:ln w="190500" cap="rnd">
            <a:noFill/>
            <a:prstDash val="solid"/>
          </a:ln>
          <a:effectLst/>
        </p:spPr>
      </p:pic>
      <p:sp>
        <p:nvSpPr>
          <p:cNvPr id="9" name="Marcador de número de diapositiva 3">
            <a:extLst>
              <a:ext uri="{FF2B5EF4-FFF2-40B4-BE49-F238E27FC236}">
                <a16:creationId xmlns:a16="http://schemas.microsoft.com/office/drawing/2014/main" id="{A9EC1289-5C91-BF9B-A973-7A2C3BA62523}"/>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7</a:t>
            </a:fld>
            <a:endParaRPr lang="en-US" sz="2000" b="1">
              <a:latin typeface="Century Gothic" panose="020B0502020202020204" pitchFamily="34" charset="0"/>
            </a:endParaRPr>
          </a:p>
        </p:txBody>
      </p:sp>
      <p:sp>
        <p:nvSpPr>
          <p:cNvPr id="10" name="Rectángulo 9">
            <a:extLst>
              <a:ext uri="{FF2B5EF4-FFF2-40B4-BE49-F238E27FC236}">
                <a16:creationId xmlns:a16="http://schemas.microsoft.com/office/drawing/2014/main" id="{732D84E1-EC6F-5047-6975-67232CD3DFDC}"/>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Tree>
    <p:extLst>
      <p:ext uri="{BB962C8B-B14F-4D97-AF65-F5344CB8AC3E}">
        <p14:creationId xmlns:p14="http://schemas.microsoft.com/office/powerpoint/2010/main" val="46995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a:latin typeface="Century Gothic"/>
              </a:rPr>
              <a:t>ASISTENTE Graduado</a:t>
            </a:r>
            <a:endParaRPr lang="es-CO" sz="3200" i="1">
              <a:latin typeface="Century Gothic"/>
            </a:endParaRPr>
          </a:p>
        </p:txBody>
      </p:sp>
      <p:sp>
        <p:nvSpPr>
          <p:cNvPr id="18" name="Rectángulo 17"/>
          <p:cNvSpPr/>
          <p:nvPr/>
        </p:nvSpPr>
        <p:spPr>
          <a:xfrm>
            <a:off x="3220874" y="2001010"/>
            <a:ext cx="7085594" cy="353943"/>
          </a:xfrm>
          <a:prstGeom prst="rect">
            <a:avLst/>
          </a:prstGeom>
        </p:spPr>
        <p:txBody>
          <a:bodyPr wrap="none" lIns="91440" tIns="45720" rIns="91440" bIns="45720" anchor="t">
            <a:spAutoFit/>
          </a:bodyPr>
          <a:lstStyle/>
          <a:p>
            <a:r>
              <a:rPr lang="es-CO" sz="1700" b="1" dirty="0">
                <a:solidFill>
                  <a:srgbClr val="002F90"/>
                </a:solidFill>
                <a:latin typeface="Century Gothic"/>
                <a:ea typeface="Verdana"/>
              </a:rPr>
              <a:t>Juan Camilo Hernandez Jacobo (</a:t>
            </a:r>
            <a:r>
              <a:rPr lang="es-CO" sz="1700" b="1" dirty="0" err="1">
                <a:solidFill>
                  <a:srgbClr val="002F90"/>
                </a:solidFill>
                <a:latin typeface="Century Gothic"/>
                <a:ea typeface="Verdana"/>
              </a:rPr>
              <a:t>j.hernandezj@uniandes.edu.co</a:t>
            </a:r>
            <a:r>
              <a:rPr lang="es-CO" sz="1700" b="1" dirty="0">
                <a:solidFill>
                  <a:srgbClr val="002F90"/>
                </a:solidFill>
                <a:latin typeface="Century Gothic"/>
                <a:ea typeface="Verdana"/>
              </a:rPr>
              <a:t>)</a:t>
            </a:r>
            <a:endParaRPr lang="es-ES" dirty="0">
              <a:solidFill>
                <a:srgbClr val="002F90"/>
              </a:solidFill>
            </a:endParaRPr>
          </a:p>
        </p:txBody>
      </p:sp>
      <p:sp>
        <p:nvSpPr>
          <p:cNvPr id="5" name="Rectángulo 4">
            <a:extLst>
              <a:ext uri="{FF2B5EF4-FFF2-40B4-BE49-F238E27FC236}">
                <a16:creationId xmlns:a16="http://schemas.microsoft.com/office/drawing/2014/main" id="{4782D64A-9A20-58E4-72EE-89737D8B986C}"/>
              </a:ext>
            </a:extLst>
          </p:cNvPr>
          <p:cNvSpPr/>
          <p:nvPr/>
        </p:nvSpPr>
        <p:spPr>
          <a:xfrm>
            <a:off x="930464" y="5582598"/>
            <a:ext cx="10154090" cy="738664"/>
          </a:xfrm>
          <a:prstGeom prst="rect">
            <a:avLst/>
          </a:prstGeom>
        </p:spPr>
        <p:txBody>
          <a:bodyPr wrap="square" lIns="91440" tIns="45720" rIns="91440" bIns="45720" anchor="t">
            <a:spAutoFit/>
          </a:bodyPr>
          <a:lstStyle/>
          <a:p>
            <a:pPr algn="just"/>
            <a:r>
              <a:rPr lang="es-CO" sz="1400" b="1" dirty="0">
                <a:solidFill>
                  <a:schemeClr val="accent3">
                    <a:lumMod val="75000"/>
                  </a:schemeClr>
                </a:solidFill>
                <a:latin typeface="Century Gothic"/>
              </a:rPr>
              <a:t>Horarios de Atención: </a:t>
            </a:r>
            <a:r>
              <a:rPr lang="es-CO" sz="1400" dirty="0">
                <a:solidFill>
                  <a:schemeClr val="accent1"/>
                </a:solidFill>
                <a:latin typeface="Century Gothic"/>
              </a:rPr>
              <a:t> martes de 5:00 p.m. a 6:20 p.m. (Por confirmar). En caso de no poder asistir, coordinar un espacio vía correo electrónico. </a:t>
            </a:r>
          </a:p>
          <a:p>
            <a:pPr algn="just"/>
            <a:endParaRPr lang="es-CO" sz="1400" dirty="0">
              <a:solidFill>
                <a:schemeClr val="accent1"/>
              </a:solidFill>
              <a:latin typeface="Century Gothic" panose="020B0502020202020204" pitchFamily="34" charset="0"/>
            </a:endParaRPr>
          </a:p>
        </p:txBody>
      </p:sp>
      <p:sp>
        <p:nvSpPr>
          <p:cNvPr id="7" name="Rectángulo 6">
            <a:extLst>
              <a:ext uri="{FF2B5EF4-FFF2-40B4-BE49-F238E27FC236}">
                <a16:creationId xmlns:a16="http://schemas.microsoft.com/office/drawing/2014/main" id="{C8985F17-2D2A-B326-C496-833F75DD0B0E}"/>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13" name="Picture 2" descr="Clientes y aliados | Centro de Evaluación | Uniandes">
            <a:extLst>
              <a:ext uri="{FF2B5EF4-FFF2-40B4-BE49-F238E27FC236}">
                <a16:creationId xmlns:a16="http://schemas.microsoft.com/office/drawing/2014/main" id="{AA565852-5DEB-7311-AE7D-723405D5F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número de diapositiva 3">
            <a:extLst>
              <a:ext uri="{FF2B5EF4-FFF2-40B4-BE49-F238E27FC236}">
                <a16:creationId xmlns:a16="http://schemas.microsoft.com/office/drawing/2014/main" id="{3F88FD95-F48D-6FD1-A364-F5D49BD740B3}"/>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8</a:t>
            </a:fld>
            <a:endParaRPr lang="en-US" sz="2000" b="1">
              <a:latin typeface="Century Gothic" panose="020B0502020202020204" pitchFamily="34" charset="0"/>
            </a:endParaRPr>
          </a:p>
        </p:txBody>
      </p:sp>
      <p:sp>
        <p:nvSpPr>
          <p:cNvPr id="9" name="Rectángulo 8">
            <a:extLst>
              <a:ext uri="{FF2B5EF4-FFF2-40B4-BE49-F238E27FC236}">
                <a16:creationId xmlns:a16="http://schemas.microsoft.com/office/drawing/2014/main" id="{4259D30A-136A-6083-9132-AD4E9D7FA055}"/>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
        <p:nvSpPr>
          <p:cNvPr id="8" name="Rectángulo 7">
            <a:extLst>
              <a:ext uri="{FF2B5EF4-FFF2-40B4-BE49-F238E27FC236}">
                <a16:creationId xmlns:a16="http://schemas.microsoft.com/office/drawing/2014/main" id="{CD2B080C-96D0-66D1-6F22-B7C42BED8B6B}"/>
              </a:ext>
            </a:extLst>
          </p:cNvPr>
          <p:cNvSpPr/>
          <p:nvPr/>
        </p:nvSpPr>
        <p:spPr>
          <a:xfrm>
            <a:off x="3220874" y="2895276"/>
            <a:ext cx="7978838" cy="2246769"/>
          </a:xfrm>
          <a:prstGeom prst="rect">
            <a:avLst/>
          </a:prstGeom>
        </p:spPr>
        <p:txBody>
          <a:bodyPr wrap="square">
            <a:spAutoFit/>
          </a:bodyPr>
          <a:lstStyle/>
          <a:p>
            <a:pPr algn="just"/>
            <a:r>
              <a:rPr lang="es-MX" sz="1400" dirty="0">
                <a:solidFill>
                  <a:srgbClr val="366658"/>
                </a:solidFill>
                <a:latin typeface="Century Gothic" panose="020B0502020202020204" pitchFamily="34" charset="0"/>
              </a:rPr>
              <a:t>Ingeniero Civil e Industrial de la Universidad de los Andes. Actualmente estudiante de la maestria en ingeniería industrial de segundo semestre con énfasis en el área de gestión de organizaciones. Con profundo interes en el área financiera y temas de inversión en el mercado de capitales.</a:t>
            </a:r>
          </a:p>
          <a:p>
            <a:pPr algn="just"/>
            <a:endParaRPr lang="es-MX" sz="1400" dirty="0">
              <a:solidFill>
                <a:srgbClr val="366658"/>
              </a:solidFill>
              <a:latin typeface="Century Gothic" panose="020B0502020202020204" pitchFamily="34" charset="0"/>
            </a:endParaRPr>
          </a:p>
          <a:p>
            <a:pPr algn="just"/>
            <a:r>
              <a:rPr lang="es-MX" sz="1400" dirty="0">
                <a:solidFill>
                  <a:srgbClr val="366658"/>
                </a:solidFill>
                <a:latin typeface="Century Gothic" panose="020B0502020202020204" pitchFamily="34" charset="0"/>
              </a:rPr>
              <a:t>Actualmente, desarrolla su proyecto de grado de maestría enfocado en el efecto del sesgo de anclaje en la toma de decisiones durante negociaciones industriales.</a:t>
            </a:r>
          </a:p>
          <a:p>
            <a:pPr algn="just"/>
            <a:endParaRPr lang="es-MX" sz="1400" dirty="0">
              <a:solidFill>
                <a:srgbClr val="366658"/>
              </a:solidFill>
              <a:latin typeface="Century Gothic" panose="020B0502020202020204" pitchFamily="34" charset="0"/>
            </a:endParaRPr>
          </a:p>
          <a:p>
            <a:pPr algn="just"/>
            <a:r>
              <a:rPr lang="es-MX" sz="1400" dirty="0">
                <a:solidFill>
                  <a:srgbClr val="366658"/>
                </a:solidFill>
                <a:latin typeface="Century Gothic" panose="020B0502020202020204" pitchFamily="34" charset="0"/>
              </a:rPr>
              <a:t>Segundo semestre</a:t>
            </a:r>
            <a:r>
              <a:rPr lang="es-MX" sz="1400" b="0" i="0" dirty="0">
                <a:solidFill>
                  <a:srgbClr val="366658"/>
                </a:solidFill>
                <a:effectLst/>
                <a:latin typeface="Century Gothic" panose="020B0502020202020204" pitchFamily="34" charset="0"/>
              </a:rPr>
              <a:t> como Asistente Graduado en </a:t>
            </a:r>
            <a:r>
              <a:rPr lang="es-MX" sz="1400" dirty="0">
                <a:solidFill>
                  <a:srgbClr val="366658"/>
                </a:solidFill>
                <a:latin typeface="Century Gothic" panose="020B0502020202020204" pitchFamily="34" charset="0"/>
              </a:rPr>
              <a:t>el</a:t>
            </a:r>
            <a:r>
              <a:rPr lang="es-MX" sz="1400" b="0" i="0" dirty="0">
                <a:solidFill>
                  <a:srgbClr val="366658"/>
                </a:solidFill>
                <a:effectLst/>
                <a:latin typeface="Century Gothic" panose="020B0502020202020204" pitchFamily="34" charset="0"/>
              </a:rPr>
              <a:t> curso Análisis de Decisión de Inversión (secciones 4 y </a:t>
            </a:r>
            <a:r>
              <a:rPr lang="es-MX" sz="1400" dirty="0">
                <a:solidFill>
                  <a:srgbClr val="366658"/>
                </a:solidFill>
                <a:latin typeface="Century Gothic" panose="020B0502020202020204" pitchFamily="34" charset="0"/>
              </a:rPr>
              <a:t>6</a:t>
            </a:r>
            <a:r>
              <a:rPr lang="es-MX" sz="1400" b="0" i="0" dirty="0">
                <a:solidFill>
                  <a:srgbClr val="366658"/>
                </a:solidFill>
                <a:effectLst/>
                <a:latin typeface="Century Gothic" panose="020B0502020202020204" pitchFamily="34" charset="0"/>
              </a:rPr>
              <a:t>).</a:t>
            </a:r>
            <a:endParaRPr lang="es-ES_tradnl" sz="1400" dirty="0">
              <a:solidFill>
                <a:srgbClr val="366658"/>
              </a:solidFill>
              <a:latin typeface="Century Gothic" panose="020B0502020202020204" pitchFamily="34" charset="0"/>
            </a:endParaRPr>
          </a:p>
        </p:txBody>
      </p:sp>
      <p:pic>
        <p:nvPicPr>
          <p:cNvPr id="12" name="Imagen 11">
            <a:extLst>
              <a:ext uri="{FF2B5EF4-FFF2-40B4-BE49-F238E27FC236}">
                <a16:creationId xmlns:a16="http://schemas.microsoft.com/office/drawing/2014/main" id="{8A8E9FE9-7907-F504-AF70-B4EA2D2AD26D}"/>
              </a:ext>
            </a:extLst>
          </p:cNvPr>
          <p:cNvPicPr>
            <a:picLocks noChangeAspect="1"/>
          </p:cNvPicPr>
          <p:nvPr/>
        </p:nvPicPr>
        <p:blipFill>
          <a:blip r:embed="rId4"/>
          <a:stretch>
            <a:fillRect/>
          </a:stretch>
        </p:blipFill>
        <p:spPr>
          <a:xfrm>
            <a:off x="813830" y="2785361"/>
            <a:ext cx="2260600" cy="2260600"/>
          </a:xfrm>
          <a:prstGeom prst="rect">
            <a:avLst/>
          </a:prstGeom>
        </p:spPr>
      </p:pic>
    </p:spTree>
    <p:extLst>
      <p:ext uri="{BB962C8B-B14F-4D97-AF65-F5344CB8AC3E}">
        <p14:creationId xmlns:p14="http://schemas.microsoft.com/office/powerpoint/2010/main" val="179515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checkerboard(across)">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checkerboard(across)">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checkerboard(across)">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heckerboard(across)">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3200">
                <a:latin typeface="Century Gothic"/>
              </a:rPr>
              <a:t>MONITORES DE DOCENCIA</a:t>
            </a:r>
            <a:endParaRPr lang="es-CO" sz="3200" i="1">
              <a:latin typeface="Century Gothic" panose="020B0502020202020204" pitchFamily="34" charset="0"/>
            </a:endParaRPr>
          </a:p>
        </p:txBody>
      </p:sp>
      <p:sp>
        <p:nvSpPr>
          <p:cNvPr id="7" name="Rectángulo 6">
            <a:extLst>
              <a:ext uri="{FF2B5EF4-FFF2-40B4-BE49-F238E27FC236}">
                <a16:creationId xmlns:a16="http://schemas.microsoft.com/office/drawing/2014/main" id="{C8985F17-2D2A-B326-C496-833F75DD0B0E}"/>
              </a:ext>
            </a:extLst>
          </p:cNvPr>
          <p:cNvSpPr/>
          <p:nvPr/>
        </p:nvSpPr>
        <p:spPr>
          <a:xfrm>
            <a:off x="1415434" y="118110"/>
            <a:ext cx="2781532" cy="261610"/>
          </a:xfrm>
          <a:prstGeom prst="rect">
            <a:avLst/>
          </a:prstGeom>
        </p:spPr>
        <p:txBody>
          <a:bodyPr wrap="none">
            <a:spAutoFit/>
          </a:bodyPr>
          <a:lstStyle/>
          <a:p>
            <a:pPr algn="r"/>
            <a:r>
              <a:rPr lang="es-CO" sz="1100" b="1">
                <a:solidFill>
                  <a:schemeClr val="accent2">
                    <a:lumMod val="50000"/>
                  </a:schemeClr>
                </a:solidFill>
                <a:latin typeface="Century Gothic" panose="020B0502020202020204" pitchFamily="34" charset="0"/>
                <a:sym typeface="Gill Sans Light"/>
              </a:rPr>
              <a:t>Departamento de Ingeniería Industrial</a:t>
            </a:r>
            <a:endParaRPr lang="es-CO" sz="1100" b="1">
              <a:solidFill>
                <a:schemeClr val="accent2">
                  <a:lumMod val="50000"/>
                </a:schemeClr>
              </a:solidFill>
              <a:latin typeface="Century Gothic" panose="020B0502020202020204" pitchFamily="34" charset="0"/>
            </a:endParaRPr>
          </a:p>
        </p:txBody>
      </p:sp>
      <p:pic>
        <p:nvPicPr>
          <p:cNvPr id="13" name="Picture 2" descr="Clientes y aliados | Centro de Evaluación | Uniandes">
            <a:extLst>
              <a:ext uri="{FF2B5EF4-FFF2-40B4-BE49-F238E27FC236}">
                <a16:creationId xmlns:a16="http://schemas.microsoft.com/office/drawing/2014/main" id="{AA565852-5DEB-7311-AE7D-723405D5F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65" y="118110"/>
            <a:ext cx="806123" cy="310063"/>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A6D089AF-E471-EC78-39AC-38266065B0D0}"/>
              </a:ext>
            </a:extLst>
          </p:cNvPr>
          <p:cNvSpPr/>
          <p:nvPr/>
        </p:nvSpPr>
        <p:spPr>
          <a:xfrm>
            <a:off x="4400370" y="3039261"/>
            <a:ext cx="3337666" cy="1569660"/>
          </a:xfrm>
          <a:prstGeom prst="rect">
            <a:avLst/>
          </a:prstGeom>
        </p:spPr>
        <p:txBody>
          <a:bodyPr wrap="square" lIns="91440" tIns="45720" rIns="91440" bIns="45720" anchor="t">
            <a:spAutoFit/>
          </a:bodyPr>
          <a:lstStyle/>
          <a:p>
            <a:pPr algn="ctr"/>
            <a:r>
              <a:rPr lang="es-CO" sz="1200" b="1" dirty="0">
                <a:solidFill>
                  <a:schemeClr val="accent3">
                    <a:lumMod val="75000"/>
                  </a:schemeClr>
                </a:solidFill>
                <a:latin typeface="Century Gothic" panose="020B0502020202020204" pitchFamily="34" charset="0"/>
              </a:rPr>
              <a:t>Isabela Bracho</a:t>
            </a:r>
          </a:p>
          <a:p>
            <a:pPr algn="ctr"/>
            <a:r>
              <a:rPr lang="es-CO" sz="1200" dirty="0">
                <a:solidFill>
                  <a:schemeClr val="accent1"/>
                </a:solidFill>
                <a:latin typeface="Century Gothic" panose="020B0502020202020204" pitchFamily="34" charset="0"/>
              </a:rPr>
              <a:t>    </a:t>
            </a:r>
          </a:p>
          <a:p>
            <a:pPr algn="ctr"/>
            <a:r>
              <a:rPr lang="es-CO" sz="1200" b="1" dirty="0">
                <a:solidFill>
                  <a:schemeClr val="accent5">
                    <a:lumMod val="75000"/>
                  </a:schemeClr>
                </a:solidFill>
                <a:latin typeface="Century Gothic"/>
              </a:rPr>
              <a:t>Correo Uniandes: </a:t>
            </a:r>
            <a:endParaRPr lang="es-CO" sz="1200" b="1" dirty="0">
              <a:solidFill>
                <a:schemeClr val="accent1"/>
              </a:solidFill>
              <a:latin typeface="Century Gothic"/>
              <a:cs typeface="Segoe UI"/>
            </a:endParaRPr>
          </a:p>
          <a:p>
            <a:pPr algn="ctr"/>
            <a:r>
              <a:rPr lang="es-CO" sz="1200" dirty="0">
                <a:solidFill>
                  <a:schemeClr val="accent1"/>
                </a:solidFill>
                <a:latin typeface="Century Gothic"/>
                <a:hlinkClick r:id="rId4"/>
              </a:rPr>
              <a:t>i.bracho@uniandes.edu.co</a:t>
            </a:r>
          </a:p>
          <a:p>
            <a:pPr algn="ctr"/>
            <a:endParaRPr lang="es-CO" sz="1200" dirty="0">
              <a:solidFill>
                <a:schemeClr val="accent1"/>
              </a:solidFill>
              <a:latin typeface="Century Gothic" panose="020B0502020202020204" pitchFamily="34" charset="0"/>
            </a:endParaRPr>
          </a:p>
          <a:p>
            <a:pPr algn="ctr"/>
            <a:r>
              <a:rPr lang="es-CO" sz="1200" b="1" dirty="0">
                <a:solidFill>
                  <a:schemeClr val="accent5">
                    <a:lumMod val="75000"/>
                  </a:schemeClr>
                </a:solidFill>
                <a:latin typeface="Century Gothic" panose="020B0502020202020204" pitchFamily="34" charset="0"/>
              </a:rPr>
              <a:t>Programa académico:</a:t>
            </a:r>
            <a:endParaRPr lang="es-CO" sz="1200" dirty="0">
              <a:solidFill>
                <a:schemeClr val="accent1"/>
              </a:solidFill>
              <a:latin typeface="Century Gothic" panose="020B0502020202020204" pitchFamily="34" charset="0"/>
            </a:endParaRPr>
          </a:p>
          <a:p>
            <a:pPr algn="ctr"/>
            <a:r>
              <a:rPr lang="es-CO" sz="1200" dirty="0">
                <a:solidFill>
                  <a:schemeClr val="accent1"/>
                </a:solidFill>
                <a:latin typeface="Century Gothic" panose="020B0502020202020204" pitchFamily="34" charset="0"/>
              </a:rPr>
              <a:t>ISIS</a:t>
            </a:r>
          </a:p>
          <a:p>
            <a:pPr algn="ctr"/>
            <a:endParaRPr lang="es-CO" sz="1200" dirty="0">
              <a:solidFill>
                <a:schemeClr val="accent1"/>
              </a:solidFill>
              <a:latin typeface="Century Gothic" panose="020B0502020202020204" pitchFamily="34" charset="0"/>
            </a:endParaRPr>
          </a:p>
        </p:txBody>
      </p:sp>
      <p:sp>
        <p:nvSpPr>
          <p:cNvPr id="16" name="Rectángulo 15">
            <a:extLst>
              <a:ext uri="{FF2B5EF4-FFF2-40B4-BE49-F238E27FC236}">
                <a16:creationId xmlns:a16="http://schemas.microsoft.com/office/drawing/2014/main" id="{BD67812E-BB3D-29EF-67CB-4716D9FB7531}"/>
              </a:ext>
            </a:extLst>
          </p:cNvPr>
          <p:cNvSpPr/>
          <p:nvPr/>
        </p:nvSpPr>
        <p:spPr>
          <a:xfrm>
            <a:off x="8175925" y="3026565"/>
            <a:ext cx="3337666" cy="1569660"/>
          </a:xfrm>
          <a:prstGeom prst="rect">
            <a:avLst/>
          </a:prstGeom>
        </p:spPr>
        <p:txBody>
          <a:bodyPr wrap="square">
            <a:spAutoFit/>
          </a:bodyPr>
          <a:lstStyle/>
          <a:p>
            <a:pPr algn="ctr"/>
            <a:r>
              <a:rPr lang="es-CO" sz="1200" b="1" dirty="0">
                <a:solidFill>
                  <a:schemeClr val="accent3">
                    <a:lumMod val="75000"/>
                  </a:schemeClr>
                </a:solidFill>
                <a:latin typeface="Century Gothic" panose="020B0502020202020204" pitchFamily="34" charset="0"/>
              </a:rPr>
              <a:t>Alejandra López</a:t>
            </a:r>
          </a:p>
          <a:p>
            <a:pPr algn="ctr"/>
            <a:endParaRPr lang="es-CO" sz="1200" dirty="0">
              <a:solidFill>
                <a:schemeClr val="accent1"/>
              </a:solidFill>
              <a:latin typeface="Century Gothic" panose="020B0502020202020204" pitchFamily="34" charset="0"/>
            </a:endParaRPr>
          </a:p>
          <a:p>
            <a:pPr algn="ctr"/>
            <a:r>
              <a:rPr lang="es-CO" sz="1200" b="1" dirty="0">
                <a:solidFill>
                  <a:schemeClr val="accent5">
                    <a:lumMod val="75000"/>
                  </a:schemeClr>
                </a:solidFill>
                <a:latin typeface="Century Gothic" panose="020B0502020202020204" pitchFamily="34" charset="0"/>
              </a:rPr>
              <a:t>Correo Uniandes: </a:t>
            </a:r>
            <a:endParaRPr lang="es-CO" sz="1200" b="1" dirty="0">
              <a:solidFill>
                <a:schemeClr val="accent1"/>
              </a:solidFill>
              <a:latin typeface="Century Gothic" panose="020B0502020202020204" pitchFamily="34" charset="0"/>
            </a:endParaRPr>
          </a:p>
          <a:p>
            <a:pPr algn="ctr"/>
            <a:r>
              <a:rPr lang="es-CO" sz="1200" dirty="0">
                <a:solidFill>
                  <a:schemeClr val="accent1"/>
                </a:solidFill>
                <a:latin typeface="Century Gothic" panose="020B0502020202020204" pitchFamily="34" charset="0"/>
                <a:hlinkClick r:id="rId5"/>
              </a:rPr>
              <a:t>ac.lopez2@uniandes.edu.co</a:t>
            </a:r>
            <a:endParaRPr lang="es-CO" sz="1200" dirty="0">
              <a:solidFill>
                <a:schemeClr val="accent1"/>
              </a:solidFill>
              <a:latin typeface="Century Gothic" panose="020B0502020202020204" pitchFamily="34" charset="0"/>
            </a:endParaRPr>
          </a:p>
          <a:p>
            <a:pPr algn="ctr"/>
            <a:endParaRPr lang="es-CO" sz="1200" dirty="0">
              <a:solidFill>
                <a:schemeClr val="accent1"/>
              </a:solidFill>
              <a:latin typeface="Century Gothic" panose="020B0502020202020204" pitchFamily="34" charset="0"/>
            </a:endParaRPr>
          </a:p>
          <a:p>
            <a:pPr algn="ctr"/>
            <a:r>
              <a:rPr lang="es-CO" sz="1200" b="1" dirty="0">
                <a:solidFill>
                  <a:schemeClr val="accent5">
                    <a:lumMod val="75000"/>
                  </a:schemeClr>
                </a:solidFill>
                <a:latin typeface="Century Gothic" panose="020B0502020202020204" pitchFamily="34" charset="0"/>
              </a:rPr>
              <a:t>Programa académico:</a:t>
            </a:r>
          </a:p>
          <a:p>
            <a:pPr algn="ctr"/>
            <a:r>
              <a:rPr lang="es-CO" sz="1200" dirty="0">
                <a:solidFill>
                  <a:schemeClr val="accent1"/>
                </a:solidFill>
                <a:latin typeface="Century Gothic" panose="020B0502020202020204" pitchFamily="34" charset="0"/>
              </a:rPr>
              <a:t>IIND</a:t>
            </a:r>
          </a:p>
          <a:p>
            <a:pPr algn="ctr"/>
            <a:endParaRPr lang="es-CO" sz="1200" dirty="0">
              <a:solidFill>
                <a:schemeClr val="accent1"/>
              </a:solidFill>
              <a:latin typeface="Century Gothic" panose="020B0502020202020204" pitchFamily="34" charset="0"/>
            </a:endParaRPr>
          </a:p>
        </p:txBody>
      </p:sp>
      <p:sp>
        <p:nvSpPr>
          <p:cNvPr id="6" name="Marcador de número de diapositiva 3">
            <a:extLst>
              <a:ext uri="{FF2B5EF4-FFF2-40B4-BE49-F238E27FC236}">
                <a16:creationId xmlns:a16="http://schemas.microsoft.com/office/drawing/2014/main" id="{EC580310-72E6-3FA4-A270-B4046DC7AA9F}"/>
              </a:ext>
            </a:extLst>
          </p:cNvPr>
          <p:cNvSpPr>
            <a:spLocks noGrp="1"/>
          </p:cNvSpPr>
          <p:nvPr>
            <p:ph type="sldNum" sz="quarter" idx="12"/>
          </p:nvPr>
        </p:nvSpPr>
        <p:spPr>
          <a:xfrm>
            <a:off x="10558300" y="5956137"/>
            <a:ext cx="1052508" cy="365125"/>
          </a:xfrm>
        </p:spPr>
        <p:txBody>
          <a:bodyPr/>
          <a:lstStyle/>
          <a:p>
            <a:fld id="{D57F1E4F-1CFF-5643-939E-217C01CDF565}" type="slidenum">
              <a:rPr lang="en-US" sz="2000" b="1" smtClean="0">
                <a:latin typeface="Century Gothic" panose="020B0502020202020204" pitchFamily="34" charset="0"/>
              </a:rPr>
              <a:pPr/>
              <a:t>9</a:t>
            </a:fld>
            <a:endParaRPr lang="en-US" sz="2000" b="1">
              <a:latin typeface="Century Gothic" panose="020B0502020202020204" pitchFamily="34" charset="0"/>
            </a:endParaRPr>
          </a:p>
        </p:txBody>
      </p:sp>
      <p:sp>
        <p:nvSpPr>
          <p:cNvPr id="10" name="Rectángulo 9">
            <a:extLst>
              <a:ext uri="{FF2B5EF4-FFF2-40B4-BE49-F238E27FC236}">
                <a16:creationId xmlns:a16="http://schemas.microsoft.com/office/drawing/2014/main" id="{D41FFF02-E03D-83A6-42B3-06465F5B70A9}"/>
              </a:ext>
            </a:extLst>
          </p:cNvPr>
          <p:cNvSpPr/>
          <p:nvPr/>
        </p:nvSpPr>
        <p:spPr>
          <a:xfrm>
            <a:off x="8399257" y="118110"/>
            <a:ext cx="3150778" cy="261610"/>
          </a:xfrm>
          <a:prstGeom prst="rect">
            <a:avLst/>
          </a:prstGeom>
        </p:spPr>
        <p:txBody>
          <a:bodyPr wrap="square">
            <a:spAutoFit/>
          </a:bodyPr>
          <a:lstStyle/>
          <a:p>
            <a:pPr algn="r"/>
            <a:r>
              <a:rPr lang="es-CO" sz="1100" b="1">
                <a:solidFill>
                  <a:schemeClr val="accent2">
                    <a:lumMod val="50000"/>
                  </a:schemeClr>
                </a:solidFill>
                <a:latin typeface="Century Gothic" panose="020B0502020202020204" pitchFamily="34" charset="0"/>
                <a:sym typeface="Gill Sans Light"/>
              </a:rPr>
              <a:t>Curso</a:t>
            </a:r>
            <a:r>
              <a:rPr lang="es-CO" sz="1100">
                <a:solidFill>
                  <a:schemeClr val="accent2">
                    <a:lumMod val="50000"/>
                  </a:schemeClr>
                </a:solidFill>
                <a:latin typeface="Century Gothic" panose="020B0502020202020204" pitchFamily="34" charset="0"/>
                <a:sym typeface="Gill Sans Light"/>
              </a:rPr>
              <a:t> Análisis de Decisiones de Inversión</a:t>
            </a:r>
            <a:endParaRPr lang="es-CO" sz="1100">
              <a:solidFill>
                <a:schemeClr val="accent2">
                  <a:lumMod val="50000"/>
                </a:schemeClr>
              </a:solidFill>
              <a:latin typeface="Century Gothic" panose="020B0502020202020204" pitchFamily="34" charset="0"/>
            </a:endParaRPr>
          </a:p>
        </p:txBody>
      </p:sp>
      <p:sp>
        <p:nvSpPr>
          <p:cNvPr id="4" name="Rectángulo 3">
            <a:extLst>
              <a:ext uri="{FF2B5EF4-FFF2-40B4-BE49-F238E27FC236}">
                <a16:creationId xmlns:a16="http://schemas.microsoft.com/office/drawing/2014/main" id="{0CF814DA-D3CE-9BF3-73CB-674D2A390B0C}"/>
              </a:ext>
            </a:extLst>
          </p:cNvPr>
          <p:cNvSpPr/>
          <p:nvPr/>
        </p:nvSpPr>
        <p:spPr>
          <a:xfrm>
            <a:off x="859300" y="3039261"/>
            <a:ext cx="3337666" cy="1569660"/>
          </a:xfrm>
          <a:prstGeom prst="rect">
            <a:avLst/>
          </a:prstGeom>
        </p:spPr>
        <p:txBody>
          <a:bodyPr wrap="square" lIns="91440" tIns="45720" rIns="91440" bIns="45720" anchor="t">
            <a:spAutoFit/>
          </a:bodyPr>
          <a:lstStyle/>
          <a:p>
            <a:pPr algn="ctr"/>
            <a:r>
              <a:rPr lang="es-CO" sz="1200" b="1" dirty="0">
                <a:solidFill>
                  <a:schemeClr val="accent3">
                    <a:lumMod val="75000"/>
                  </a:schemeClr>
                </a:solidFill>
                <a:latin typeface="Century Gothic" panose="020B0502020202020204" pitchFamily="34" charset="0"/>
              </a:rPr>
              <a:t>Erik Sayes</a:t>
            </a:r>
          </a:p>
          <a:p>
            <a:pPr algn="ctr"/>
            <a:endParaRPr lang="es-CO" sz="1200" dirty="0">
              <a:solidFill>
                <a:schemeClr val="accent1"/>
              </a:solidFill>
              <a:latin typeface="Century Gothic" panose="020B0502020202020204" pitchFamily="34" charset="0"/>
            </a:endParaRPr>
          </a:p>
          <a:p>
            <a:pPr algn="ctr"/>
            <a:r>
              <a:rPr lang="es-CO" sz="1200" b="1" dirty="0">
                <a:solidFill>
                  <a:schemeClr val="accent5">
                    <a:lumMod val="75000"/>
                  </a:schemeClr>
                </a:solidFill>
                <a:latin typeface="Century Gothic"/>
              </a:rPr>
              <a:t>Correo Uniandes: </a:t>
            </a:r>
            <a:endParaRPr lang="es-CO" sz="1200" b="1" dirty="0">
              <a:solidFill>
                <a:schemeClr val="accent1"/>
              </a:solidFill>
              <a:latin typeface="Century Gothic"/>
              <a:cs typeface="Segoe UI"/>
            </a:endParaRPr>
          </a:p>
          <a:p>
            <a:pPr algn="ctr"/>
            <a:r>
              <a:rPr lang="es-CO" sz="1200" dirty="0">
                <a:solidFill>
                  <a:schemeClr val="accent1"/>
                </a:solidFill>
                <a:latin typeface="Century Gothic"/>
                <a:hlinkClick r:id="rId4"/>
              </a:rPr>
              <a:t>e.Saye s@uniandes.edu.co</a:t>
            </a:r>
          </a:p>
          <a:p>
            <a:pPr algn="ctr"/>
            <a:endParaRPr lang="es-CO" sz="1200" dirty="0">
              <a:solidFill>
                <a:schemeClr val="accent1"/>
              </a:solidFill>
              <a:latin typeface="Century Gothic" panose="020B0502020202020204" pitchFamily="34" charset="0"/>
            </a:endParaRPr>
          </a:p>
          <a:p>
            <a:pPr algn="ctr"/>
            <a:r>
              <a:rPr lang="es-CO" sz="1200" b="1" dirty="0">
                <a:solidFill>
                  <a:schemeClr val="accent5">
                    <a:lumMod val="75000"/>
                  </a:schemeClr>
                </a:solidFill>
                <a:latin typeface="Century Gothic" panose="020B0502020202020204" pitchFamily="34" charset="0"/>
              </a:rPr>
              <a:t>Programa académico:</a:t>
            </a:r>
            <a:endParaRPr lang="es-CO" sz="1200" dirty="0">
              <a:solidFill>
                <a:schemeClr val="accent1"/>
              </a:solidFill>
              <a:latin typeface="Century Gothic" panose="020B0502020202020204" pitchFamily="34" charset="0"/>
            </a:endParaRPr>
          </a:p>
          <a:p>
            <a:pPr algn="ctr"/>
            <a:r>
              <a:rPr lang="es-CO" sz="1200" dirty="0">
                <a:solidFill>
                  <a:schemeClr val="accent1"/>
                </a:solidFill>
                <a:latin typeface="Century Gothic" panose="020B0502020202020204" pitchFamily="34" charset="0"/>
              </a:rPr>
              <a:t>IQUI</a:t>
            </a:r>
          </a:p>
          <a:p>
            <a:pPr algn="ctr"/>
            <a:endParaRPr lang="es-CO" sz="12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516607593"/>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{1814F945-600C-5E4D-A9E2-51570A250ED4}tf10001123</Template>
  <TotalTime>1239</TotalTime>
  <Words>2910</Words>
  <Application>Microsoft Macintosh PowerPoint</Application>
  <PresentationFormat>Widescreen</PresentationFormat>
  <Paragraphs>541</Paragraphs>
  <Slides>34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Britannic Bold</vt:lpstr>
      <vt:lpstr>Calibri</vt:lpstr>
      <vt:lpstr>Century Gothic</vt:lpstr>
      <vt:lpstr>Courier New</vt:lpstr>
      <vt:lpstr>Gill Sans MT</vt:lpstr>
      <vt:lpstr>Wingdings</vt:lpstr>
      <vt:lpstr>Wingdings 2</vt:lpstr>
      <vt:lpstr>Dividendo</vt:lpstr>
      <vt:lpstr>BIENVENIDA E INTRODUCCIÓN AL CURSO</vt:lpstr>
      <vt:lpstr>AGENDA PROPUESTA</vt:lpstr>
      <vt:lpstr>AGENDA PROPUESTA</vt:lpstr>
      <vt:lpstr>ANÁLISIS DE DECISIONES DE INVERSIÓN</vt:lpstr>
      <vt:lpstr>TEMÁTICA</vt:lpstr>
      <vt:lpstr>AGENDA PROPUESTA</vt:lpstr>
      <vt:lpstr>PROFESORA MAGISTRAL</vt:lpstr>
      <vt:lpstr>ASISTENTE Graduado</vt:lpstr>
      <vt:lpstr>MONITORES DE DOCENCIA</vt:lpstr>
      <vt:lpstr>AGENDA PROPUESTA</vt:lpstr>
      <vt:lpstr>EVALUACIÓN</vt:lpstr>
      <vt:lpstr>EVALUACIÓN</vt:lpstr>
      <vt:lpstr>EVALUACIÓN</vt:lpstr>
      <vt:lpstr>EVALUACIÓN</vt:lpstr>
      <vt:lpstr>EVALUACIÓN</vt:lpstr>
      <vt:lpstr>PowerPoint Presentation</vt:lpstr>
      <vt:lpstr>BONOS para nota final de actividades magistrales </vt:lpstr>
      <vt:lpstr>Tienen dos opciones con los “bonos”</vt:lpstr>
      <vt:lpstr>PowerPoint Presentation</vt:lpstr>
      <vt:lpstr>PowerPoint Presentation</vt:lpstr>
      <vt:lpstr>PowerPoint Presentation</vt:lpstr>
      <vt:lpstr>AGENDA PROPUESTA</vt:lpstr>
      <vt:lpstr>PowerPoint Presentation</vt:lpstr>
      <vt:lpstr>PowerPoint Presentation</vt:lpstr>
      <vt:lpstr>PowerPoint Presentation</vt:lpstr>
      <vt:lpstr>PowerPoint Presentation</vt:lpstr>
      <vt:lpstr>PowerPoint Presentation</vt:lpstr>
      <vt:lpstr>PowerPoint Presentation</vt:lpstr>
      <vt:lpstr>AGENDA PROPUESTA</vt:lpstr>
      <vt:lpstr>PowerPoint Presentation</vt:lpstr>
      <vt:lpstr>PowerPoint Presentation</vt:lpstr>
      <vt:lpstr>PowerPoint Presentation</vt:lpstr>
      <vt:lpstr>PowerPoint Presentation</vt:lpstr>
      <vt:lpstr>BIENVENIDA E INTRODUCCIÓN AL CURSO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DESDE UNA ÓPTICA ECONOMÉTRICA DE LA PREVISIBILIDAD DE LAS VARIACIONES DEL TRÁFICO DEL CORREDOR BOGOTÁ – PUERTO GAITÁN TENIENDO EN CUENTA EL COMPORTAMIENTO HISTÓRICO DEL TRÁFICO Y DEL PRECIO DEL PETRÓLEO WTI</dc:title>
  <dc:creator>Sebastian Joseph Sanchez Oyola</dc:creator>
  <cp:lastModifiedBy>Brigitte Castañeda Rodriguez</cp:lastModifiedBy>
  <cp:revision>46</cp:revision>
  <dcterms:created xsi:type="dcterms:W3CDTF">2019-06-20T04:25:04Z</dcterms:created>
  <dcterms:modified xsi:type="dcterms:W3CDTF">2026-01-20T14:40:32Z</dcterms:modified>
</cp:coreProperties>
</file>